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1" r:id="rId3"/>
    <p:sldId id="262" r:id="rId4"/>
    <p:sldId id="259"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80" r:id="rId22"/>
    <p:sldId id="279" r:id="rId23"/>
    <p:sldId id="282" r:id="rId24"/>
    <p:sldId id="281" r:id="rId25"/>
    <p:sldId id="283" r:id="rId26"/>
    <p:sldId id="284" r:id="rId27"/>
    <p:sldId id="285" r:id="rId28"/>
    <p:sldId id="286" r:id="rId29"/>
    <p:sldId id="287" r:id="rId30"/>
    <p:sldId id="288" r:id="rId31"/>
    <p:sldId id="289" r:id="rId32"/>
    <p:sldId id="290" r:id="rId33"/>
    <p:sldId id="291" r:id="rId34"/>
    <p:sldId id="292" r:id="rId35"/>
    <p:sldId id="294" r:id="rId36"/>
    <p:sldId id="293" r:id="rId37"/>
    <p:sldId id="295" r:id="rId38"/>
    <p:sldId id="296" r:id="rId39"/>
    <p:sldId id="307" r:id="rId40"/>
    <p:sldId id="301" r:id="rId41"/>
    <p:sldId id="306" r:id="rId42"/>
    <p:sldId id="303" r:id="rId43"/>
    <p:sldId id="305" r:id="rId44"/>
    <p:sldId id="304" r:id="rId45"/>
    <p:sldId id="297" r:id="rId46"/>
    <p:sldId id="300" r:id="rId47"/>
    <p:sldId id="298" r:id="rId48"/>
    <p:sldId id="299" r:id="rId49"/>
    <p:sldId id="302"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31" autoAdjust="0"/>
    <p:restoredTop sz="94660"/>
  </p:normalViewPr>
  <p:slideViewPr>
    <p:cSldViewPr>
      <p:cViewPr varScale="1">
        <p:scale>
          <a:sx n="86" d="100"/>
          <a:sy n="86" d="100"/>
        </p:scale>
        <p:origin x="1020"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4143F2-EB41-4E86-B081-94A24999546B}" type="doc">
      <dgm:prSet loTypeId="urn:microsoft.com/office/officeart/2005/8/layout/default" loCatId="list" qsTypeId="urn:microsoft.com/office/officeart/2005/8/quickstyle/3d1" qsCatId="3D" csTypeId="urn:microsoft.com/office/officeart/2005/8/colors/colorful2" csCatId="colorful" phldr="1"/>
      <dgm:spPr/>
      <dgm:t>
        <a:bodyPr/>
        <a:lstStyle/>
        <a:p>
          <a:endParaRPr lang="en-US"/>
        </a:p>
      </dgm:t>
    </dgm:pt>
    <dgm:pt modelId="{7578A853-732E-4AFF-934A-22130872F610}">
      <dgm:prSet phldrT="[Text]"/>
      <dgm:spPr/>
      <dgm:t>
        <a:bodyPr/>
        <a:lstStyle/>
        <a:p>
          <a:pPr algn="l"/>
          <a:r>
            <a:rPr lang="en-US" u="none" dirty="0" smtClean="0"/>
            <a:t>2.Acknowledgements</a:t>
          </a:r>
          <a:endParaRPr lang="en-US" u="none" dirty="0"/>
        </a:p>
      </dgm:t>
    </dgm:pt>
    <dgm:pt modelId="{C8CD3E4D-B7B1-46BB-9EF6-F492EB556192}" type="parTrans" cxnId="{F6997C5B-871E-447E-B540-CE0D7BD5615E}">
      <dgm:prSet/>
      <dgm:spPr/>
      <dgm:t>
        <a:bodyPr/>
        <a:lstStyle/>
        <a:p>
          <a:endParaRPr lang="en-US"/>
        </a:p>
      </dgm:t>
    </dgm:pt>
    <dgm:pt modelId="{65686EFB-48A6-4CDF-BD5C-4EF66C811459}" type="sibTrans" cxnId="{F6997C5B-871E-447E-B540-CE0D7BD5615E}">
      <dgm:prSet/>
      <dgm:spPr/>
      <dgm:t>
        <a:bodyPr/>
        <a:lstStyle/>
        <a:p>
          <a:endParaRPr lang="en-US"/>
        </a:p>
      </dgm:t>
    </dgm:pt>
    <dgm:pt modelId="{1A1FCF7E-09A9-468C-A448-AC1357A4D302}">
      <dgm:prSet phldrT="[Text]"/>
      <dgm:spPr/>
      <dgm:t>
        <a:bodyPr/>
        <a:lstStyle/>
        <a:p>
          <a:pPr algn="l"/>
          <a:r>
            <a:rPr lang="en-US" u="none" dirty="0" smtClean="0"/>
            <a:t>9.Homoeopathic Remedies list</a:t>
          </a:r>
          <a:endParaRPr lang="en-US" u="none" dirty="0"/>
        </a:p>
      </dgm:t>
    </dgm:pt>
    <dgm:pt modelId="{66B1C680-F0BE-4349-886C-A65ECD355189}" type="parTrans" cxnId="{E690EB99-4D06-4D26-A55B-3D740761FE6B}">
      <dgm:prSet/>
      <dgm:spPr/>
      <dgm:t>
        <a:bodyPr/>
        <a:lstStyle/>
        <a:p>
          <a:endParaRPr lang="en-US"/>
        </a:p>
      </dgm:t>
    </dgm:pt>
    <dgm:pt modelId="{EB8C665D-5989-4259-A8C3-936C8B4C0E83}" type="sibTrans" cxnId="{E690EB99-4D06-4D26-A55B-3D740761FE6B}">
      <dgm:prSet/>
      <dgm:spPr/>
      <dgm:t>
        <a:bodyPr/>
        <a:lstStyle/>
        <a:p>
          <a:endParaRPr lang="en-US"/>
        </a:p>
      </dgm:t>
    </dgm:pt>
    <dgm:pt modelId="{83F58405-3E46-4CF6-82F2-E2AB25E6B4D3}">
      <dgm:prSet phldrT="[Text]"/>
      <dgm:spPr/>
      <dgm:t>
        <a:bodyPr/>
        <a:lstStyle/>
        <a:p>
          <a:pPr algn="l"/>
          <a:r>
            <a:rPr lang="en-US" u="none" dirty="0" smtClean="0"/>
            <a:t>3.Publisher’s note</a:t>
          </a:r>
          <a:endParaRPr lang="en-US" u="none" dirty="0"/>
        </a:p>
      </dgm:t>
    </dgm:pt>
    <dgm:pt modelId="{C03C8182-36DC-42E3-A50E-9C1FF2E406FC}" type="parTrans" cxnId="{9E1DF186-61DE-4EA4-9F52-2D65DBB9F1E7}">
      <dgm:prSet/>
      <dgm:spPr/>
      <dgm:t>
        <a:bodyPr/>
        <a:lstStyle/>
        <a:p>
          <a:endParaRPr lang="en-US"/>
        </a:p>
      </dgm:t>
    </dgm:pt>
    <dgm:pt modelId="{9DCA526F-CBC5-42DF-8D71-7DE88F82C86B}" type="sibTrans" cxnId="{9E1DF186-61DE-4EA4-9F52-2D65DBB9F1E7}">
      <dgm:prSet/>
      <dgm:spPr/>
      <dgm:t>
        <a:bodyPr/>
        <a:lstStyle/>
        <a:p>
          <a:endParaRPr lang="en-US"/>
        </a:p>
      </dgm:t>
    </dgm:pt>
    <dgm:pt modelId="{46524709-0951-4459-896C-D00FB8ECFACF}">
      <dgm:prSet phldrT="[Text]"/>
      <dgm:spPr/>
      <dgm:t>
        <a:bodyPr/>
        <a:lstStyle/>
        <a:p>
          <a:pPr algn="l"/>
          <a:r>
            <a:rPr lang="en-US" u="none" dirty="0" smtClean="0"/>
            <a:t>8.Homoeopathic references</a:t>
          </a:r>
          <a:endParaRPr lang="en-US" u="none" dirty="0"/>
        </a:p>
      </dgm:t>
    </dgm:pt>
    <dgm:pt modelId="{B93CFA22-A287-4611-88DC-3D840615DDEB}" type="parTrans" cxnId="{6927BF92-3C53-4C53-967D-7AD167D1228A}">
      <dgm:prSet/>
      <dgm:spPr/>
      <dgm:t>
        <a:bodyPr/>
        <a:lstStyle/>
        <a:p>
          <a:endParaRPr lang="en-US"/>
        </a:p>
      </dgm:t>
    </dgm:pt>
    <dgm:pt modelId="{384704F9-44C1-453C-B05F-B5895D5BF5C0}" type="sibTrans" cxnId="{6927BF92-3C53-4C53-967D-7AD167D1228A}">
      <dgm:prSet/>
      <dgm:spPr/>
      <dgm:t>
        <a:bodyPr/>
        <a:lstStyle/>
        <a:p>
          <a:endParaRPr lang="en-US"/>
        </a:p>
      </dgm:t>
    </dgm:pt>
    <dgm:pt modelId="{4EA7CD84-E98D-4F8B-9A07-858EAC007FF8}">
      <dgm:prSet phldrT="[Text]"/>
      <dgm:spPr/>
      <dgm:t>
        <a:bodyPr/>
        <a:lstStyle/>
        <a:p>
          <a:pPr algn="l"/>
          <a:r>
            <a:rPr lang="en-US" u="none" dirty="0" smtClean="0"/>
            <a:t>5.Introduction</a:t>
          </a:r>
          <a:endParaRPr lang="en-US" u="none" dirty="0"/>
        </a:p>
      </dgm:t>
    </dgm:pt>
    <dgm:pt modelId="{B2DAF061-B110-4E81-8B97-4173FC7E369F}" type="parTrans" cxnId="{E08418C9-9072-4AEC-8CE4-0AFA39B52C2D}">
      <dgm:prSet/>
      <dgm:spPr/>
      <dgm:t>
        <a:bodyPr/>
        <a:lstStyle/>
        <a:p>
          <a:endParaRPr lang="en-US"/>
        </a:p>
      </dgm:t>
    </dgm:pt>
    <dgm:pt modelId="{99D58E9F-82E3-491D-9A18-B758B745521F}" type="sibTrans" cxnId="{E08418C9-9072-4AEC-8CE4-0AFA39B52C2D}">
      <dgm:prSet/>
      <dgm:spPr/>
      <dgm:t>
        <a:bodyPr/>
        <a:lstStyle/>
        <a:p>
          <a:endParaRPr lang="en-US"/>
        </a:p>
      </dgm:t>
    </dgm:pt>
    <dgm:pt modelId="{213B397F-6E9A-4239-A589-7041A37EB053}">
      <dgm:prSet phldrT="[Text]"/>
      <dgm:spPr/>
      <dgm:t>
        <a:bodyPr/>
        <a:lstStyle/>
        <a:p>
          <a:pPr algn="l"/>
          <a:r>
            <a:rPr lang="en-US" u="none" dirty="0" smtClean="0"/>
            <a:t>4.Preface to third edition</a:t>
          </a:r>
          <a:endParaRPr lang="en-US" u="none" dirty="0"/>
        </a:p>
      </dgm:t>
    </dgm:pt>
    <dgm:pt modelId="{50107D56-B2DD-416A-B2D3-5D3F6127D8CC}" type="parTrans" cxnId="{C9E4C0FC-08A4-4EBB-8DDB-71808F50E90D}">
      <dgm:prSet/>
      <dgm:spPr/>
      <dgm:t>
        <a:bodyPr/>
        <a:lstStyle/>
        <a:p>
          <a:endParaRPr lang="en-US"/>
        </a:p>
      </dgm:t>
    </dgm:pt>
    <dgm:pt modelId="{DC74C183-8C86-4DA2-AE1D-2BB73AFBED41}" type="sibTrans" cxnId="{C9E4C0FC-08A4-4EBB-8DDB-71808F50E90D}">
      <dgm:prSet/>
      <dgm:spPr/>
      <dgm:t>
        <a:bodyPr/>
        <a:lstStyle/>
        <a:p>
          <a:endParaRPr lang="en-US"/>
        </a:p>
      </dgm:t>
    </dgm:pt>
    <dgm:pt modelId="{6F797E69-6A59-4B83-81FD-8A633A6596A1}">
      <dgm:prSet/>
      <dgm:spPr/>
      <dgm:t>
        <a:bodyPr/>
        <a:lstStyle/>
        <a:p>
          <a:pPr algn="l"/>
          <a:r>
            <a:rPr lang="en-US" u="none" dirty="0" smtClean="0"/>
            <a:t>1.Dedication</a:t>
          </a:r>
          <a:endParaRPr lang="en-US" u="none" dirty="0"/>
        </a:p>
      </dgm:t>
    </dgm:pt>
    <dgm:pt modelId="{549BC766-780A-40E7-9420-409E88E190EB}" type="parTrans" cxnId="{2D5383AB-F3EF-4F7F-B464-9EF2EC820ADD}">
      <dgm:prSet/>
      <dgm:spPr/>
      <dgm:t>
        <a:bodyPr/>
        <a:lstStyle/>
        <a:p>
          <a:endParaRPr lang="en-US"/>
        </a:p>
      </dgm:t>
    </dgm:pt>
    <dgm:pt modelId="{5DB31E26-19E8-4615-981C-EA38DEBE32A1}" type="sibTrans" cxnId="{2D5383AB-F3EF-4F7F-B464-9EF2EC820ADD}">
      <dgm:prSet/>
      <dgm:spPr/>
      <dgm:t>
        <a:bodyPr/>
        <a:lstStyle/>
        <a:p>
          <a:endParaRPr lang="en-US"/>
        </a:p>
      </dgm:t>
    </dgm:pt>
    <dgm:pt modelId="{653856AE-F232-46EE-B059-186483BB7C82}">
      <dgm:prSet/>
      <dgm:spPr/>
      <dgm:t>
        <a:bodyPr/>
        <a:lstStyle/>
        <a:p>
          <a:pPr algn="l"/>
          <a:r>
            <a:rPr lang="en-US" u="none" dirty="0" smtClean="0"/>
            <a:t>6.Table of contents</a:t>
          </a:r>
          <a:endParaRPr lang="en-US" u="none" dirty="0"/>
        </a:p>
      </dgm:t>
    </dgm:pt>
    <dgm:pt modelId="{C6A4862A-A9C6-462A-B0D5-FAEC737E84D7}" type="parTrans" cxnId="{7C0A5145-9E4E-43E5-A3BD-D09F1E3BBCAE}">
      <dgm:prSet/>
      <dgm:spPr/>
      <dgm:t>
        <a:bodyPr/>
        <a:lstStyle/>
        <a:p>
          <a:endParaRPr lang="en-US"/>
        </a:p>
      </dgm:t>
    </dgm:pt>
    <dgm:pt modelId="{92A37B2A-9569-444F-97F5-C35241836633}" type="sibTrans" cxnId="{7C0A5145-9E4E-43E5-A3BD-D09F1E3BBCAE}">
      <dgm:prSet/>
      <dgm:spPr/>
      <dgm:t>
        <a:bodyPr/>
        <a:lstStyle/>
        <a:p>
          <a:endParaRPr lang="en-US"/>
        </a:p>
      </dgm:t>
    </dgm:pt>
    <dgm:pt modelId="{B0339095-2AB8-4523-9DC8-5B0F24487255}">
      <dgm:prSet/>
      <dgm:spPr/>
      <dgm:t>
        <a:bodyPr/>
        <a:lstStyle/>
        <a:p>
          <a:pPr algn="l"/>
          <a:r>
            <a:rPr lang="en-US" u="none" dirty="0" smtClean="0"/>
            <a:t>7.Chapters</a:t>
          </a:r>
          <a:endParaRPr lang="en-US" u="none" dirty="0"/>
        </a:p>
      </dgm:t>
    </dgm:pt>
    <dgm:pt modelId="{E403D718-2D31-4851-957E-29A6044BEC4B}" type="parTrans" cxnId="{1A61BD29-F783-4E1D-9F7C-853F0F2A96BB}">
      <dgm:prSet/>
      <dgm:spPr/>
      <dgm:t>
        <a:bodyPr/>
        <a:lstStyle/>
        <a:p>
          <a:endParaRPr lang="en-US"/>
        </a:p>
      </dgm:t>
    </dgm:pt>
    <dgm:pt modelId="{310B3D67-F3F0-4057-BAD1-81B86AD1A695}" type="sibTrans" cxnId="{1A61BD29-F783-4E1D-9F7C-853F0F2A96BB}">
      <dgm:prSet/>
      <dgm:spPr/>
      <dgm:t>
        <a:bodyPr/>
        <a:lstStyle/>
        <a:p>
          <a:endParaRPr lang="en-US"/>
        </a:p>
      </dgm:t>
    </dgm:pt>
    <dgm:pt modelId="{C0348CF6-1AE6-44F2-A59C-EFFD80EB8264}">
      <dgm:prSet/>
      <dgm:spPr/>
      <dgm:t>
        <a:bodyPr/>
        <a:lstStyle/>
        <a:p>
          <a:pPr algn="l"/>
          <a:r>
            <a:rPr lang="en-US" u="none" dirty="0" smtClean="0"/>
            <a:t>10.Word Index</a:t>
          </a:r>
          <a:endParaRPr lang="en-US" u="none" dirty="0"/>
        </a:p>
      </dgm:t>
    </dgm:pt>
    <dgm:pt modelId="{083537B2-60D4-44DC-BA97-7B73192C628A}" type="parTrans" cxnId="{68985391-70F9-4DB3-802E-979C73054659}">
      <dgm:prSet/>
      <dgm:spPr/>
      <dgm:t>
        <a:bodyPr/>
        <a:lstStyle/>
        <a:p>
          <a:endParaRPr lang="en-US"/>
        </a:p>
      </dgm:t>
    </dgm:pt>
    <dgm:pt modelId="{BEBAC6D4-0DF6-4098-A920-77EFF15BD3DB}" type="sibTrans" cxnId="{68985391-70F9-4DB3-802E-979C73054659}">
      <dgm:prSet/>
      <dgm:spPr/>
      <dgm:t>
        <a:bodyPr/>
        <a:lstStyle/>
        <a:p>
          <a:endParaRPr lang="en-US"/>
        </a:p>
      </dgm:t>
    </dgm:pt>
    <dgm:pt modelId="{DB523FD5-55F0-49C9-B197-3AE93AF2DF98}" type="pres">
      <dgm:prSet presAssocID="{9E4143F2-EB41-4E86-B081-94A24999546B}" presName="diagram" presStyleCnt="0">
        <dgm:presLayoutVars>
          <dgm:dir/>
          <dgm:resizeHandles val="exact"/>
        </dgm:presLayoutVars>
      </dgm:prSet>
      <dgm:spPr/>
      <dgm:t>
        <a:bodyPr/>
        <a:lstStyle/>
        <a:p>
          <a:endParaRPr lang="en-US"/>
        </a:p>
      </dgm:t>
    </dgm:pt>
    <dgm:pt modelId="{C07780C8-7FF8-41F5-9D9A-3962E1C5A2CB}" type="pres">
      <dgm:prSet presAssocID="{7578A853-732E-4AFF-934A-22130872F610}" presName="node" presStyleLbl="node1" presStyleIdx="0" presStyleCnt="10" custScaleY="24929" custLinFactNeighborX="-26" custLinFactNeighborY="58785">
        <dgm:presLayoutVars>
          <dgm:bulletEnabled val="1"/>
        </dgm:presLayoutVars>
      </dgm:prSet>
      <dgm:spPr/>
      <dgm:t>
        <a:bodyPr/>
        <a:lstStyle/>
        <a:p>
          <a:endParaRPr lang="en-US"/>
        </a:p>
      </dgm:t>
    </dgm:pt>
    <dgm:pt modelId="{C170657E-F27C-46B5-9EA6-CF5881AD6F6B}" type="pres">
      <dgm:prSet presAssocID="{65686EFB-48A6-4CDF-BD5C-4EF66C811459}" presName="sibTrans" presStyleCnt="0"/>
      <dgm:spPr/>
    </dgm:pt>
    <dgm:pt modelId="{7681F26F-2E2A-45C2-B961-18E7D7C081EA}" type="pres">
      <dgm:prSet presAssocID="{1A1FCF7E-09A9-468C-A448-AC1357A4D302}" presName="node" presStyleLbl="node1" presStyleIdx="1" presStyleCnt="10" custScaleY="30989" custLinFactY="36061" custLinFactNeighborX="407" custLinFactNeighborY="100000">
        <dgm:presLayoutVars>
          <dgm:bulletEnabled val="1"/>
        </dgm:presLayoutVars>
      </dgm:prSet>
      <dgm:spPr/>
      <dgm:t>
        <a:bodyPr/>
        <a:lstStyle/>
        <a:p>
          <a:endParaRPr lang="en-US"/>
        </a:p>
      </dgm:t>
    </dgm:pt>
    <dgm:pt modelId="{23E83453-DC27-40BB-B2DF-8FA175AB4C17}" type="pres">
      <dgm:prSet presAssocID="{EB8C665D-5989-4259-A8C3-936C8B4C0E83}" presName="sibTrans" presStyleCnt="0"/>
      <dgm:spPr/>
    </dgm:pt>
    <dgm:pt modelId="{271BE57B-4807-49FE-9CED-FA5C02BCF12A}" type="pres">
      <dgm:prSet presAssocID="{B0339095-2AB8-4523-9DC8-5B0F24487255}" presName="node" presStyleLbl="node1" presStyleIdx="2" presStyleCnt="10" custScaleY="25775" custLinFactX="10407" custLinFactNeighborX="100000" custLinFactNeighborY="12810">
        <dgm:presLayoutVars>
          <dgm:bulletEnabled val="1"/>
        </dgm:presLayoutVars>
      </dgm:prSet>
      <dgm:spPr/>
      <dgm:t>
        <a:bodyPr/>
        <a:lstStyle/>
        <a:p>
          <a:endParaRPr lang="en-US"/>
        </a:p>
      </dgm:t>
    </dgm:pt>
    <dgm:pt modelId="{44ACED2C-8565-4970-8F35-E3E702B88D9E}" type="pres">
      <dgm:prSet presAssocID="{310B3D67-F3F0-4057-BAD1-81B86AD1A695}" presName="sibTrans" presStyleCnt="0"/>
      <dgm:spPr/>
    </dgm:pt>
    <dgm:pt modelId="{5C2F1F91-EBE1-4525-9F7D-F615151756AE}" type="pres">
      <dgm:prSet presAssocID="{83F58405-3E46-4CF6-82F2-E2AB25E6B4D3}" presName="node" presStyleLbl="node1" presStyleIdx="3" presStyleCnt="10" custScaleY="27596" custLinFactX="-10026" custLinFactNeighborX="-100000" custLinFactNeighborY="48808">
        <dgm:presLayoutVars>
          <dgm:bulletEnabled val="1"/>
        </dgm:presLayoutVars>
      </dgm:prSet>
      <dgm:spPr/>
      <dgm:t>
        <a:bodyPr/>
        <a:lstStyle/>
        <a:p>
          <a:endParaRPr lang="en-US"/>
        </a:p>
      </dgm:t>
    </dgm:pt>
    <dgm:pt modelId="{D9DC5822-1B5B-4649-A772-FEAFF4FA2707}" type="pres">
      <dgm:prSet presAssocID="{9DCA526F-CBC5-42DF-8D71-7DE88F82C86B}" presName="sibTrans" presStyleCnt="0"/>
      <dgm:spPr/>
    </dgm:pt>
    <dgm:pt modelId="{4DA01DE0-C7CE-422B-89A0-D07B364201CF}" type="pres">
      <dgm:prSet presAssocID="{46524709-0951-4459-896C-D00FB8ECFACF}" presName="node" presStyleLbl="node1" presStyleIdx="4" presStyleCnt="10" custScaleY="25032" custLinFactX="11776" custLinFactNeighborX="100000" custLinFactNeighborY="5440">
        <dgm:presLayoutVars>
          <dgm:bulletEnabled val="1"/>
        </dgm:presLayoutVars>
      </dgm:prSet>
      <dgm:spPr/>
      <dgm:t>
        <a:bodyPr/>
        <a:lstStyle/>
        <a:p>
          <a:endParaRPr lang="en-US"/>
        </a:p>
      </dgm:t>
    </dgm:pt>
    <dgm:pt modelId="{C38EA779-0828-41BB-B644-EA0AF9201BEB}" type="pres">
      <dgm:prSet presAssocID="{384704F9-44C1-453C-B05F-B5895D5BF5C0}" presName="sibTrans" presStyleCnt="0"/>
      <dgm:spPr/>
    </dgm:pt>
    <dgm:pt modelId="{FE55B23E-DD01-49E2-875C-274A6768E17D}" type="pres">
      <dgm:prSet presAssocID="{653856AE-F232-46EE-B059-186483BB7C82}" presName="node" presStyleLbl="node1" presStyleIdx="5" presStyleCnt="10" custScaleY="26642" custLinFactNeighborY="-64449">
        <dgm:presLayoutVars>
          <dgm:bulletEnabled val="1"/>
        </dgm:presLayoutVars>
      </dgm:prSet>
      <dgm:spPr/>
      <dgm:t>
        <a:bodyPr/>
        <a:lstStyle/>
        <a:p>
          <a:endParaRPr lang="en-US"/>
        </a:p>
      </dgm:t>
    </dgm:pt>
    <dgm:pt modelId="{55661E55-8571-442F-9F1D-8ACB06CEBA5E}" type="pres">
      <dgm:prSet presAssocID="{92A37B2A-9569-444F-97F5-C35241836633}" presName="sibTrans" presStyleCnt="0"/>
      <dgm:spPr/>
    </dgm:pt>
    <dgm:pt modelId="{7581919F-C4A7-4B35-82E8-B136B6CF1FFE}" type="pres">
      <dgm:prSet presAssocID="{4EA7CD84-E98D-4F8B-9A07-858EAC007FF8}" presName="node" presStyleLbl="node1" presStyleIdx="6" presStyleCnt="10" custScaleY="26320" custLinFactNeighborX="-26" custLinFactNeighborY="39123">
        <dgm:presLayoutVars>
          <dgm:bulletEnabled val="1"/>
        </dgm:presLayoutVars>
      </dgm:prSet>
      <dgm:spPr/>
      <dgm:t>
        <a:bodyPr/>
        <a:lstStyle/>
        <a:p>
          <a:endParaRPr lang="en-US"/>
        </a:p>
      </dgm:t>
    </dgm:pt>
    <dgm:pt modelId="{435F80E4-97F1-4FD9-B7EB-18C574475B29}" type="pres">
      <dgm:prSet presAssocID="{99D58E9F-82E3-491D-9A18-B758B745521F}" presName="sibTrans" presStyleCnt="0"/>
      <dgm:spPr/>
    </dgm:pt>
    <dgm:pt modelId="{5A241478-E6B6-4FE2-ACCF-AB67E35016B2}" type="pres">
      <dgm:prSet presAssocID="{6F797E69-6A59-4B83-81FD-8A633A6596A1}" presName="node" presStyleLbl="node1" presStyleIdx="7" presStyleCnt="10" custScaleY="27445" custLinFactX="-10026" custLinFactY="-8714" custLinFactNeighborX="-100000" custLinFactNeighborY="-100000">
        <dgm:presLayoutVars>
          <dgm:bulletEnabled val="1"/>
        </dgm:presLayoutVars>
      </dgm:prSet>
      <dgm:spPr/>
      <dgm:t>
        <a:bodyPr/>
        <a:lstStyle/>
        <a:p>
          <a:endParaRPr lang="en-US"/>
        </a:p>
      </dgm:t>
    </dgm:pt>
    <dgm:pt modelId="{9BBC6DAB-EB8B-4E97-A9FB-C1D3BAFA90C0}" type="pres">
      <dgm:prSet presAssocID="{5DB31E26-19E8-4615-981C-EA38DEBE32A1}" presName="sibTrans" presStyleCnt="0"/>
      <dgm:spPr/>
    </dgm:pt>
    <dgm:pt modelId="{8A343C8E-AD2E-4377-92CE-58D284335261}" type="pres">
      <dgm:prSet presAssocID="{213B397F-6E9A-4239-A589-7041A37EB053}" presName="node" presStyleLbl="node1" presStyleIdx="8" presStyleCnt="10" custScaleY="30955" custLinFactNeighborX="-311" custLinFactNeighborY="-44233">
        <dgm:presLayoutVars>
          <dgm:bulletEnabled val="1"/>
        </dgm:presLayoutVars>
      </dgm:prSet>
      <dgm:spPr/>
      <dgm:t>
        <a:bodyPr/>
        <a:lstStyle/>
        <a:p>
          <a:endParaRPr lang="en-US"/>
        </a:p>
      </dgm:t>
    </dgm:pt>
    <dgm:pt modelId="{E8A1F4E0-3610-4EEB-A94A-753BE5E0BFFC}" type="pres">
      <dgm:prSet presAssocID="{DC74C183-8C86-4DA2-AE1D-2BB73AFBED41}" presName="sibTrans" presStyleCnt="0"/>
      <dgm:spPr/>
    </dgm:pt>
    <dgm:pt modelId="{02CF9D31-C02A-4E1B-94DD-0DBE327AFDB2}" type="pres">
      <dgm:prSet presAssocID="{C0348CF6-1AE6-44F2-A59C-EFFD80EB8264}" presName="node" presStyleLbl="node1" presStyleIdx="9" presStyleCnt="10" custScaleY="23845" custLinFactNeighborX="26" custLinFactNeighborY="-6558">
        <dgm:presLayoutVars>
          <dgm:bulletEnabled val="1"/>
        </dgm:presLayoutVars>
      </dgm:prSet>
      <dgm:spPr/>
      <dgm:t>
        <a:bodyPr/>
        <a:lstStyle/>
        <a:p>
          <a:endParaRPr lang="en-US"/>
        </a:p>
      </dgm:t>
    </dgm:pt>
  </dgm:ptLst>
  <dgm:cxnLst>
    <dgm:cxn modelId="{2D5383AB-F3EF-4F7F-B464-9EF2EC820ADD}" srcId="{9E4143F2-EB41-4E86-B081-94A24999546B}" destId="{6F797E69-6A59-4B83-81FD-8A633A6596A1}" srcOrd="7" destOrd="0" parTransId="{549BC766-780A-40E7-9420-409E88E190EB}" sibTransId="{5DB31E26-19E8-4615-981C-EA38DEBE32A1}"/>
    <dgm:cxn modelId="{9770B209-3A45-4B95-877B-7C1697FB0D21}" type="presOf" srcId="{4EA7CD84-E98D-4F8B-9A07-858EAC007FF8}" destId="{7581919F-C4A7-4B35-82E8-B136B6CF1FFE}" srcOrd="0" destOrd="0" presId="urn:microsoft.com/office/officeart/2005/8/layout/default"/>
    <dgm:cxn modelId="{84AA85B0-1841-4476-9435-CFA29119F33C}" type="presOf" srcId="{9E4143F2-EB41-4E86-B081-94A24999546B}" destId="{DB523FD5-55F0-49C9-B197-3AE93AF2DF98}" srcOrd="0" destOrd="0" presId="urn:microsoft.com/office/officeart/2005/8/layout/default"/>
    <dgm:cxn modelId="{9E1DF186-61DE-4EA4-9F52-2D65DBB9F1E7}" srcId="{9E4143F2-EB41-4E86-B081-94A24999546B}" destId="{83F58405-3E46-4CF6-82F2-E2AB25E6B4D3}" srcOrd="3" destOrd="0" parTransId="{C03C8182-36DC-42E3-A50E-9C1FF2E406FC}" sibTransId="{9DCA526F-CBC5-42DF-8D71-7DE88F82C86B}"/>
    <dgm:cxn modelId="{360039B3-6779-4A80-8ED1-D4EF0E612EA5}" type="presOf" srcId="{B0339095-2AB8-4523-9DC8-5B0F24487255}" destId="{271BE57B-4807-49FE-9CED-FA5C02BCF12A}" srcOrd="0" destOrd="0" presId="urn:microsoft.com/office/officeart/2005/8/layout/default"/>
    <dgm:cxn modelId="{6927BF92-3C53-4C53-967D-7AD167D1228A}" srcId="{9E4143F2-EB41-4E86-B081-94A24999546B}" destId="{46524709-0951-4459-896C-D00FB8ECFACF}" srcOrd="4" destOrd="0" parTransId="{B93CFA22-A287-4611-88DC-3D840615DDEB}" sibTransId="{384704F9-44C1-453C-B05F-B5895D5BF5C0}"/>
    <dgm:cxn modelId="{75C8BE95-0A16-4C59-BA85-5EFB0BC6A357}" type="presOf" srcId="{46524709-0951-4459-896C-D00FB8ECFACF}" destId="{4DA01DE0-C7CE-422B-89A0-D07B364201CF}" srcOrd="0" destOrd="0" presId="urn:microsoft.com/office/officeart/2005/8/layout/default"/>
    <dgm:cxn modelId="{FC1E3547-C0DF-47CE-A075-5CD0BBF1B2AD}" type="presOf" srcId="{C0348CF6-1AE6-44F2-A59C-EFFD80EB8264}" destId="{02CF9D31-C02A-4E1B-94DD-0DBE327AFDB2}" srcOrd="0" destOrd="0" presId="urn:microsoft.com/office/officeart/2005/8/layout/default"/>
    <dgm:cxn modelId="{1A61BD29-F783-4E1D-9F7C-853F0F2A96BB}" srcId="{9E4143F2-EB41-4E86-B081-94A24999546B}" destId="{B0339095-2AB8-4523-9DC8-5B0F24487255}" srcOrd="2" destOrd="0" parTransId="{E403D718-2D31-4851-957E-29A6044BEC4B}" sibTransId="{310B3D67-F3F0-4057-BAD1-81B86AD1A695}"/>
    <dgm:cxn modelId="{4E781FCC-E5BE-457E-AE83-9DF004E90464}" type="presOf" srcId="{213B397F-6E9A-4239-A589-7041A37EB053}" destId="{8A343C8E-AD2E-4377-92CE-58D284335261}" srcOrd="0" destOrd="0" presId="urn:microsoft.com/office/officeart/2005/8/layout/default"/>
    <dgm:cxn modelId="{E690EB99-4D06-4D26-A55B-3D740761FE6B}" srcId="{9E4143F2-EB41-4E86-B081-94A24999546B}" destId="{1A1FCF7E-09A9-468C-A448-AC1357A4D302}" srcOrd="1" destOrd="0" parTransId="{66B1C680-F0BE-4349-886C-A65ECD355189}" sibTransId="{EB8C665D-5989-4259-A8C3-936C8B4C0E83}"/>
    <dgm:cxn modelId="{0940D7E6-E7FB-428C-B4FA-A815ACBE0B9F}" type="presOf" srcId="{6F797E69-6A59-4B83-81FD-8A633A6596A1}" destId="{5A241478-E6B6-4FE2-ACCF-AB67E35016B2}" srcOrd="0" destOrd="0" presId="urn:microsoft.com/office/officeart/2005/8/layout/default"/>
    <dgm:cxn modelId="{409639AC-DADF-4220-8EB3-D7AE9495467A}" type="presOf" srcId="{1A1FCF7E-09A9-468C-A448-AC1357A4D302}" destId="{7681F26F-2E2A-45C2-B961-18E7D7C081EA}" srcOrd="0" destOrd="0" presId="urn:microsoft.com/office/officeart/2005/8/layout/default"/>
    <dgm:cxn modelId="{B24BF7F6-D4E6-400C-8CAB-A53B24F3861D}" type="presOf" srcId="{83F58405-3E46-4CF6-82F2-E2AB25E6B4D3}" destId="{5C2F1F91-EBE1-4525-9F7D-F615151756AE}" srcOrd="0" destOrd="0" presId="urn:microsoft.com/office/officeart/2005/8/layout/default"/>
    <dgm:cxn modelId="{C9E4C0FC-08A4-4EBB-8DDB-71808F50E90D}" srcId="{9E4143F2-EB41-4E86-B081-94A24999546B}" destId="{213B397F-6E9A-4239-A589-7041A37EB053}" srcOrd="8" destOrd="0" parTransId="{50107D56-B2DD-416A-B2D3-5D3F6127D8CC}" sibTransId="{DC74C183-8C86-4DA2-AE1D-2BB73AFBED41}"/>
    <dgm:cxn modelId="{68985391-70F9-4DB3-802E-979C73054659}" srcId="{9E4143F2-EB41-4E86-B081-94A24999546B}" destId="{C0348CF6-1AE6-44F2-A59C-EFFD80EB8264}" srcOrd="9" destOrd="0" parTransId="{083537B2-60D4-44DC-BA97-7B73192C628A}" sibTransId="{BEBAC6D4-0DF6-4098-A920-77EFF15BD3DB}"/>
    <dgm:cxn modelId="{7C0A5145-9E4E-43E5-A3BD-D09F1E3BBCAE}" srcId="{9E4143F2-EB41-4E86-B081-94A24999546B}" destId="{653856AE-F232-46EE-B059-186483BB7C82}" srcOrd="5" destOrd="0" parTransId="{C6A4862A-A9C6-462A-B0D5-FAEC737E84D7}" sibTransId="{92A37B2A-9569-444F-97F5-C35241836633}"/>
    <dgm:cxn modelId="{5747A7FE-3673-4713-BBFA-B95066DC33EB}" type="presOf" srcId="{653856AE-F232-46EE-B059-186483BB7C82}" destId="{FE55B23E-DD01-49E2-875C-274A6768E17D}" srcOrd="0" destOrd="0" presId="urn:microsoft.com/office/officeart/2005/8/layout/default"/>
    <dgm:cxn modelId="{F6997C5B-871E-447E-B540-CE0D7BD5615E}" srcId="{9E4143F2-EB41-4E86-B081-94A24999546B}" destId="{7578A853-732E-4AFF-934A-22130872F610}" srcOrd="0" destOrd="0" parTransId="{C8CD3E4D-B7B1-46BB-9EF6-F492EB556192}" sibTransId="{65686EFB-48A6-4CDF-BD5C-4EF66C811459}"/>
    <dgm:cxn modelId="{F8C1502D-E6E4-4725-B2AC-3BFD4B9C68BB}" type="presOf" srcId="{7578A853-732E-4AFF-934A-22130872F610}" destId="{C07780C8-7FF8-41F5-9D9A-3962E1C5A2CB}" srcOrd="0" destOrd="0" presId="urn:microsoft.com/office/officeart/2005/8/layout/default"/>
    <dgm:cxn modelId="{E08418C9-9072-4AEC-8CE4-0AFA39B52C2D}" srcId="{9E4143F2-EB41-4E86-B081-94A24999546B}" destId="{4EA7CD84-E98D-4F8B-9A07-858EAC007FF8}" srcOrd="6" destOrd="0" parTransId="{B2DAF061-B110-4E81-8B97-4173FC7E369F}" sibTransId="{99D58E9F-82E3-491D-9A18-B758B745521F}"/>
    <dgm:cxn modelId="{4A2911A7-93F1-40F0-B073-88A49C6BAE94}" type="presParOf" srcId="{DB523FD5-55F0-49C9-B197-3AE93AF2DF98}" destId="{C07780C8-7FF8-41F5-9D9A-3962E1C5A2CB}" srcOrd="0" destOrd="0" presId="urn:microsoft.com/office/officeart/2005/8/layout/default"/>
    <dgm:cxn modelId="{2E50FEC5-07B8-4738-B71D-B6C995ECFEAD}" type="presParOf" srcId="{DB523FD5-55F0-49C9-B197-3AE93AF2DF98}" destId="{C170657E-F27C-46B5-9EA6-CF5881AD6F6B}" srcOrd="1" destOrd="0" presId="urn:microsoft.com/office/officeart/2005/8/layout/default"/>
    <dgm:cxn modelId="{9D34D85C-A3A6-4730-A35A-14EFC9004751}" type="presParOf" srcId="{DB523FD5-55F0-49C9-B197-3AE93AF2DF98}" destId="{7681F26F-2E2A-45C2-B961-18E7D7C081EA}" srcOrd="2" destOrd="0" presId="urn:microsoft.com/office/officeart/2005/8/layout/default"/>
    <dgm:cxn modelId="{F0B1EDAD-5262-4BCD-A4BF-519C32A58274}" type="presParOf" srcId="{DB523FD5-55F0-49C9-B197-3AE93AF2DF98}" destId="{23E83453-DC27-40BB-B2DF-8FA175AB4C17}" srcOrd="3" destOrd="0" presId="urn:microsoft.com/office/officeart/2005/8/layout/default"/>
    <dgm:cxn modelId="{5A43DCB9-7A64-4342-B8D1-7F1CD40B1807}" type="presParOf" srcId="{DB523FD5-55F0-49C9-B197-3AE93AF2DF98}" destId="{271BE57B-4807-49FE-9CED-FA5C02BCF12A}" srcOrd="4" destOrd="0" presId="urn:microsoft.com/office/officeart/2005/8/layout/default"/>
    <dgm:cxn modelId="{32FBE60D-FB47-4B8A-BBA1-E3922178573F}" type="presParOf" srcId="{DB523FD5-55F0-49C9-B197-3AE93AF2DF98}" destId="{44ACED2C-8565-4970-8F35-E3E702B88D9E}" srcOrd="5" destOrd="0" presId="urn:microsoft.com/office/officeart/2005/8/layout/default"/>
    <dgm:cxn modelId="{93BF1CBD-53C1-4DE7-A969-61ADE0CFF50C}" type="presParOf" srcId="{DB523FD5-55F0-49C9-B197-3AE93AF2DF98}" destId="{5C2F1F91-EBE1-4525-9F7D-F615151756AE}" srcOrd="6" destOrd="0" presId="urn:microsoft.com/office/officeart/2005/8/layout/default"/>
    <dgm:cxn modelId="{0F576E87-F1DF-4641-AD17-844AB0073811}" type="presParOf" srcId="{DB523FD5-55F0-49C9-B197-3AE93AF2DF98}" destId="{D9DC5822-1B5B-4649-A772-FEAFF4FA2707}" srcOrd="7" destOrd="0" presId="urn:microsoft.com/office/officeart/2005/8/layout/default"/>
    <dgm:cxn modelId="{3E0645BE-2B1C-404D-B363-64092F4DE751}" type="presParOf" srcId="{DB523FD5-55F0-49C9-B197-3AE93AF2DF98}" destId="{4DA01DE0-C7CE-422B-89A0-D07B364201CF}" srcOrd="8" destOrd="0" presId="urn:microsoft.com/office/officeart/2005/8/layout/default"/>
    <dgm:cxn modelId="{09C8FADD-C06C-43C4-B619-75FA937B5312}" type="presParOf" srcId="{DB523FD5-55F0-49C9-B197-3AE93AF2DF98}" destId="{C38EA779-0828-41BB-B644-EA0AF9201BEB}" srcOrd="9" destOrd="0" presId="urn:microsoft.com/office/officeart/2005/8/layout/default"/>
    <dgm:cxn modelId="{B11C0417-771C-4D29-A9A6-57C524F73885}" type="presParOf" srcId="{DB523FD5-55F0-49C9-B197-3AE93AF2DF98}" destId="{FE55B23E-DD01-49E2-875C-274A6768E17D}" srcOrd="10" destOrd="0" presId="urn:microsoft.com/office/officeart/2005/8/layout/default"/>
    <dgm:cxn modelId="{021BCBA8-D8FF-4596-9D7C-B65A07546D64}" type="presParOf" srcId="{DB523FD5-55F0-49C9-B197-3AE93AF2DF98}" destId="{55661E55-8571-442F-9F1D-8ACB06CEBA5E}" srcOrd="11" destOrd="0" presId="urn:microsoft.com/office/officeart/2005/8/layout/default"/>
    <dgm:cxn modelId="{64C5C7DB-36B5-4313-8E8D-A52025F03E9E}" type="presParOf" srcId="{DB523FD5-55F0-49C9-B197-3AE93AF2DF98}" destId="{7581919F-C4A7-4B35-82E8-B136B6CF1FFE}" srcOrd="12" destOrd="0" presId="urn:microsoft.com/office/officeart/2005/8/layout/default"/>
    <dgm:cxn modelId="{E7FA28FE-35C7-4D67-A865-267D8DB03758}" type="presParOf" srcId="{DB523FD5-55F0-49C9-B197-3AE93AF2DF98}" destId="{435F80E4-97F1-4FD9-B7EB-18C574475B29}" srcOrd="13" destOrd="0" presId="urn:microsoft.com/office/officeart/2005/8/layout/default"/>
    <dgm:cxn modelId="{0E90008B-06C0-492B-93AD-A84CE9C74A79}" type="presParOf" srcId="{DB523FD5-55F0-49C9-B197-3AE93AF2DF98}" destId="{5A241478-E6B6-4FE2-ACCF-AB67E35016B2}" srcOrd="14" destOrd="0" presId="urn:microsoft.com/office/officeart/2005/8/layout/default"/>
    <dgm:cxn modelId="{92EE4FA8-07A4-46E5-B490-CD34BA48415F}" type="presParOf" srcId="{DB523FD5-55F0-49C9-B197-3AE93AF2DF98}" destId="{9BBC6DAB-EB8B-4E97-A9FB-C1D3BAFA90C0}" srcOrd="15" destOrd="0" presId="urn:microsoft.com/office/officeart/2005/8/layout/default"/>
    <dgm:cxn modelId="{7BAE20AB-F07F-4AD4-B984-01E1B34E9537}" type="presParOf" srcId="{DB523FD5-55F0-49C9-B197-3AE93AF2DF98}" destId="{8A343C8E-AD2E-4377-92CE-58D284335261}" srcOrd="16" destOrd="0" presId="urn:microsoft.com/office/officeart/2005/8/layout/default"/>
    <dgm:cxn modelId="{C2449FDC-90C2-4225-9183-C5E909F315BC}" type="presParOf" srcId="{DB523FD5-55F0-49C9-B197-3AE93AF2DF98}" destId="{E8A1F4E0-3610-4EEB-A94A-753BE5E0BFFC}" srcOrd="17" destOrd="0" presId="urn:microsoft.com/office/officeart/2005/8/layout/default"/>
    <dgm:cxn modelId="{52F520B5-09D5-4052-BE06-31B511B8EF4A}" type="presParOf" srcId="{DB523FD5-55F0-49C9-B197-3AE93AF2DF98}" destId="{02CF9D31-C02A-4E1B-94DD-0DBE327AFDB2}"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7780C8-7FF8-41F5-9D9A-3962E1C5A2CB}">
      <dsp:nvSpPr>
        <dsp:cNvPr id="0" name=""/>
        <dsp:cNvSpPr/>
      </dsp:nvSpPr>
      <dsp:spPr>
        <a:xfrm>
          <a:off x="70323" y="1590713"/>
          <a:ext cx="4286250" cy="641111"/>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u="none" kern="1200" dirty="0" smtClean="0"/>
            <a:t>2.Acknowledgements</a:t>
          </a:r>
          <a:endParaRPr lang="en-US" sz="2600" u="none" kern="1200" dirty="0"/>
        </a:p>
      </dsp:txBody>
      <dsp:txXfrm>
        <a:off x="70323" y="1590713"/>
        <a:ext cx="4286250" cy="641111"/>
      </dsp:txXfrm>
    </dsp:sp>
    <dsp:sp modelId="{7681F26F-2E2A-45C2-B961-18E7D7C081EA}">
      <dsp:nvSpPr>
        <dsp:cNvPr id="0" name=""/>
        <dsp:cNvSpPr/>
      </dsp:nvSpPr>
      <dsp:spPr>
        <a:xfrm>
          <a:off x="4803757" y="3500135"/>
          <a:ext cx="4286250" cy="796959"/>
        </a:xfrm>
        <a:prstGeom prst="rect">
          <a:avLst/>
        </a:prstGeom>
        <a:gradFill rotWithShape="0">
          <a:gsLst>
            <a:gs pos="0">
              <a:schemeClr val="accent2">
                <a:hueOff val="520169"/>
                <a:satOff val="-649"/>
                <a:lumOff val="153"/>
                <a:alphaOff val="0"/>
                <a:shade val="51000"/>
                <a:satMod val="130000"/>
              </a:schemeClr>
            </a:gs>
            <a:gs pos="80000">
              <a:schemeClr val="accent2">
                <a:hueOff val="520169"/>
                <a:satOff val="-649"/>
                <a:lumOff val="153"/>
                <a:alphaOff val="0"/>
                <a:shade val="93000"/>
                <a:satMod val="130000"/>
              </a:schemeClr>
            </a:gs>
            <a:gs pos="100000">
              <a:schemeClr val="accent2">
                <a:hueOff val="520169"/>
                <a:satOff val="-649"/>
                <a:lumOff val="15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u="none" kern="1200" dirty="0" smtClean="0"/>
            <a:t>9.Homoeopathic Remedies list</a:t>
          </a:r>
          <a:endParaRPr lang="en-US" sz="2600" u="none" kern="1200" dirty="0"/>
        </a:p>
      </dsp:txBody>
      <dsp:txXfrm>
        <a:off x="4803757" y="3500135"/>
        <a:ext cx="4286250" cy="796959"/>
      </dsp:txXfrm>
    </dsp:sp>
    <dsp:sp modelId="{271BE57B-4807-49FE-9CED-FA5C02BCF12A}">
      <dsp:nvSpPr>
        <dsp:cNvPr id="0" name=""/>
        <dsp:cNvSpPr/>
      </dsp:nvSpPr>
      <dsp:spPr>
        <a:xfrm>
          <a:off x="4803757" y="1579427"/>
          <a:ext cx="4286250" cy="662868"/>
        </a:xfrm>
        <a:prstGeom prst="rect">
          <a:avLst/>
        </a:prstGeom>
        <a:gradFill rotWithShape="0">
          <a:gsLst>
            <a:gs pos="0">
              <a:schemeClr val="accent2">
                <a:hueOff val="1040338"/>
                <a:satOff val="-1298"/>
                <a:lumOff val="305"/>
                <a:alphaOff val="0"/>
                <a:shade val="51000"/>
                <a:satMod val="130000"/>
              </a:schemeClr>
            </a:gs>
            <a:gs pos="80000">
              <a:schemeClr val="accent2">
                <a:hueOff val="1040338"/>
                <a:satOff val="-1298"/>
                <a:lumOff val="305"/>
                <a:alphaOff val="0"/>
                <a:shade val="93000"/>
                <a:satMod val="130000"/>
              </a:schemeClr>
            </a:gs>
            <a:gs pos="100000">
              <a:schemeClr val="accent2">
                <a:hueOff val="1040338"/>
                <a:satOff val="-1298"/>
                <a:lumOff val="30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u="none" kern="1200" dirty="0" smtClean="0"/>
            <a:t>7.Chapters</a:t>
          </a:r>
          <a:endParaRPr lang="en-US" sz="2600" u="none" kern="1200" dirty="0"/>
        </a:p>
      </dsp:txBody>
      <dsp:txXfrm>
        <a:off x="4803757" y="1579427"/>
        <a:ext cx="4286250" cy="662868"/>
      </dsp:txXfrm>
    </dsp:sp>
    <dsp:sp modelId="{5C2F1F91-EBE1-4525-9F7D-F615151756AE}">
      <dsp:nvSpPr>
        <dsp:cNvPr id="0" name=""/>
        <dsp:cNvSpPr/>
      </dsp:nvSpPr>
      <dsp:spPr>
        <a:xfrm>
          <a:off x="70323" y="2481790"/>
          <a:ext cx="4286250" cy="709700"/>
        </a:xfrm>
        <a:prstGeom prst="rect">
          <a:avLst/>
        </a:prstGeom>
        <a:gradFill rotWithShape="0">
          <a:gsLst>
            <a:gs pos="0">
              <a:schemeClr val="accent2">
                <a:hueOff val="1560506"/>
                <a:satOff val="-1946"/>
                <a:lumOff val="458"/>
                <a:alphaOff val="0"/>
                <a:shade val="51000"/>
                <a:satMod val="130000"/>
              </a:schemeClr>
            </a:gs>
            <a:gs pos="80000">
              <a:schemeClr val="accent2">
                <a:hueOff val="1560506"/>
                <a:satOff val="-1946"/>
                <a:lumOff val="458"/>
                <a:alphaOff val="0"/>
                <a:shade val="93000"/>
                <a:satMod val="130000"/>
              </a:schemeClr>
            </a:gs>
            <a:gs pos="100000">
              <a:schemeClr val="accent2">
                <a:hueOff val="1560506"/>
                <a:satOff val="-1946"/>
                <a:lumOff val="45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u="none" kern="1200" dirty="0" smtClean="0"/>
            <a:t>3.Publisher’s note</a:t>
          </a:r>
          <a:endParaRPr lang="en-US" sz="2600" u="none" kern="1200" dirty="0"/>
        </a:p>
      </dsp:txBody>
      <dsp:txXfrm>
        <a:off x="70323" y="2481790"/>
        <a:ext cx="4286250" cy="709700"/>
      </dsp:txXfrm>
    </dsp:sp>
    <dsp:sp modelId="{4DA01DE0-C7CE-422B-89A0-D07B364201CF}">
      <dsp:nvSpPr>
        <dsp:cNvPr id="0" name=""/>
        <dsp:cNvSpPr/>
      </dsp:nvSpPr>
      <dsp:spPr>
        <a:xfrm>
          <a:off x="4857750" y="2525501"/>
          <a:ext cx="4286250" cy="643760"/>
        </a:xfrm>
        <a:prstGeom prst="rect">
          <a:avLst/>
        </a:prstGeom>
        <a:gradFill rotWithShape="0">
          <a:gsLst>
            <a:gs pos="0">
              <a:schemeClr val="accent2">
                <a:hueOff val="2080675"/>
                <a:satOff val="-2595"/>
                <a:lumOff val="610"/>
                <a:alphaOff val="0"/>
                <a:shade val="51000"/>
                <a:satMod val="130000"/>
              </a:schemeClr>
            </a:gs>
            <a:gs pos="80000">
              <a:schemeClr val="accent2">
                <a:hueOff val="2080675"/>
                <a:satOff val="-2595"/>
                <a:lumOff val="610"/>
                <a:alphaOff val="0"/>
                <a:shade val="93000"/>
                <a:satMod val="130000"/>
              </a:schemeClr>
            </a:gs>
            <a:gs pos="100000">
              <a:schemeClr val="accent2">
                <a:hueOff val="2080675"/>
                <a:satOff val="-2595"/>
                <a:lumOff val="61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u="none" kern="1200" dirty="0" smtClean="0"/>
            <a:t>8.Homoeopathic references</a:t>
          </a:r>
          <a:endParaRPr lang="en-US" sz="2600" u="none" kern="1200" dirty="0"/>
        </a:p>
      </dsp:txBody>
      <dsp:txXfrm>
        <a:off x="4857750" y="2525501"/>
        <a:ext cx="4286250" cy="643760"/>
      </dsp:txXfrm>
    </dsp:sp>
    <dsp:sp modelId="{FE55B23E-DD01-49E2-875C-274A6768E17D}">
      <dsp:nvSpPr>
        <dsp:cNvPr id="0" name=""/>
        <dsp:cNvSpPr/>
      </dsp:nvSpPr>
      <dsp:spPr>
        <a:xfrm>
          <a:off x="4786312" y="707428"/>
          <a:ext cx="4286250" cy="685165"/>
        </a:xfrm>
        <a:prstGeom prst="rect">
          <a:avLst/>
        </a:prstGeom>
        <a:gradFill rotWithShape="0">
          <a:gsLst>
            <a:gs pos="0">
              <a:schemeClr val="accent2">
                <a:hueOff val="2600844"/>
                <a:satOff val="-3244"/>
                <a:lumOff val="763"/>
                <a:alphaOff val="0"/>
                <a:shade val="51000"/>
                <a:satMod val="130000"/>
              </a:schemeClr>
            </a:gs>
            <a:gs pos="80000">
              <a:schemeClr val="accent2">
                <a:hueOff val="2600844"/>
                <a:satOff val="-3244"/>
                <a:lumOff val="763"/>
                <a:alphaOff val="0"/>
                <a:shade val="93000"/>
                <a:satMod val="130000"/>
              </a:schemeClr>
            </a:gs>
            <a:gs pos="100000">
              <a:schemeClr val="accent2">
                <a:hueOff val="2600844"/>
                <a:satOff val="-3244"/>
                <a:lumOff val="76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u="none" kern="1200" dirty="0" smtClean="0"/>
            <a:t>6.Table of contents</a:t>
          </a:r>
          <a:endParaRPr lang="en-US" sz="2600" u="none" kern="1200" dirty="0"/>
        </a:p>
      </dsp:txBody>
      <dsp:txXfrm>
        <a:off x="4786312" y="707428"/>
        <a:ext cx="4286250" cy="685165"/>
      </dsp:txXfrm>
    </dsp:sp>
    <dsp:sp modelId="{7581919F-C4A7-4B35-82E8-B136B6CF1FFE}">
      <dsp:nvSpPr>
        <dsp:cNvPr id="0" name=""/>
        <dsp:cNvSpPr/>
      </dsp:nvSpPr>
      <dsp:spPr>
        <a:xfrm>
          <a:off x="70323" y="4499298"/>
          <a:ext cx="4286250" cy="676884"/>
        </a:xfrm>
        <a:prstGeom prst="rect">
          <a:avLst/>
        </a:prstGeom>
        <a:gradFill rotWithShape="0">
          <a:gsLst>
            <a:gs pos="0">
              <a:schemeClr val="accent2">
                <a:hueOff val="3121013"/>
                <a:satOff val="-3893"/>
                <a:lumOff val="915"/>
                <a:alphaOff val="0"/>
                <a:shade val="51000"/>
                <a:satMod val="130000"/>
              </a:schemeClr>
            </a:gs>
            <a:gs pos="80000">
              <a:schemeClr val="accent2">
                <a:hueOff val="3121013"/>
                <a:satOff val="-3893"/>
                <a:lumOff val="915"/>
                <a:alphaOff val="0"/>
                <a:shade val="93000"/>
                <a:satMod val="130000"/>
              </a:schemeClr>
            </a:gs>
            <a:gs pos="100000">
              <a:schemeClr val="accent2">
                <a:hueOff val="3121013"/>
                <a:satOff val="-3893"/>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u="none" kern="1200" dirty="0" smtClean="0"/>
            <a:t>5.Introduction</a:t>
          </a:r>
          <a:endParaRPr lang="en-US" sz="2600" u="none" kern="1200" dirty="0"/>
        </a:p>
      </dsp:txBody>
      <dsp:txXfrm>
        <a:off x="70323" y="4499298"/>
        <a:ext cx="4286250" cy="676884"/>
      </dsp:txXfrm>
    </dsp:sp>
    <dsp:sp modelId="{5A241478-E6B6-4FE2-ACCF-AB67E35016B2}">
      <dsp:nvSpPr>
        <dsp:cNvPr id="0" name=""/>
        <dsp:cNvSpPr/>
      </dsp:nvSpPr>
      <dsp:spPr>
        <a:xfrm>
          <a:off x="70323" y="682834"/>
          <a:ext cx="4286250" cy="705816"/>
        </a:xfrm>
        <a:prstGeom prst="rect">
          <a:avLst/>
        </a:prstGeom>
        <a:gradFill rotWithShape="0">
          <a:gsLst>
            <a:gs pos="0">
              <a:schemeClr val="accent2">
                <a:hueOff val="3641181"/>
                <a:satOff val="-4541"/>
                <a:lumOff val="1068"/>
                <a:alphaOff val="0"/>
                <a:shade val="51000"/>
                <a:satMod val="130000"/>
              </a:schemeClr>
            </a:gs>
            <a:gs pos="80000">
              <a:schemeClr val="accent2">
                <a:hueOff val="3641181"/>
                <a:satOff val="-4541"/>
                <a:lumOff val="1068"/>
                <a:alphaOff val="0"/>
                <a:shade val="93000"/>
                <a:satMod val="130000"/>
              </a:schemeClr>
            </a:gs>
            <a:gs pos="100000">
              <a:schemeClr val="accent2">
                <a:hueOff val="3641181"/>
                <a:satOff val="-4541"/>
                <a:lumOff val="106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u="none" kern="1200" dirty="0" smtClean="0"/>
            <a:t>1.Dedication</a:t>
          </a:r>
          <a:endParaRPr lang="en-US" sz="2600" u="none" kern="1200" dirty="0"/>
        </a:p>
      </dsp:txBody>
      <dsp:txXfrm>
        <a:off x="70323" y="682834"/>
        <a:ext cx="4286250" cy="705816"/>
      </dsp:txXfrm>
    </dsp:sp>
    <dsp:sp modelId="{8A343C8E-AD2E-4377-92CE-58D284335261}">
      <dsp:nvSpPr>
        <dsp:cNvPr id="0" name=""/>
        <dsp:cNvSpPr/>
      </dsp:nvSpPr>
      <dsp:spPr>
        <a:xfrm>
          <a:off x="58107" y="3475566"/>
          <a:ext cx="4286250" cy="796085"/>
        </a:xfrm>
        <a:prstGeom prst="rect">
          <a:avLst/>
        </a:prstGeom>
        <a:gradFill rotWithShape="0">
          <a:gsLst>
            <a:gs pos="0">
              <a:schemeClr val="accent2">
                <a:hueOff val="4161350"/>
                <a:satOff val="-5190"/>
                <a:lumOff val="1220"/>
                <a:alphaOff val="0"/>
                <a:shade val="51000"/>
                <a:satMod val="130000"/>
              </a:schemeClr>
            </a:gs>
            <a:gs pos="80000">
              <a:schemeClr val="accent2">
                <a:hueOff val="4161350"/>
                <a:satOff val="-5190"/>
                <a:lumOff val="1220"/>
                <a:alphaOff val="0"/>
                <a:shade val="93000"/>
                <a:satMod val="130000"/>
              </a:schemeClr>
            </a:gs>
            <a:gs pos="100000">
              <a:schemeClr val="accent2">
                <a:hueOff val="4161350"/>
                <a:satOff val="-5190"/>
                <a:lumOff val="122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u="none" kern="1200" dirty="0" smtClean="0"/>
            <a:t>4.Preface to third edition</a:t>
          </a:r>
          <a:endParaRPr lang="en-US" sz="2600" u="none" kern="1200" dirty="0"/>
        </a:p>
      </dsp:txBody>
      <dsp:txXfrm>
        <a:off x="58107" y="3475566"/>
        <a:ext cx="4286250" cy="796085"/>
      </dsp:txXfrm>
    </dsp:sp>
    <dsp:sp modelId="{02CF9D31-C02A-4E1B-94DD-0DBE327AFDB2}">
      <dsp:nvSpPr>
        <dsp:cNvPr id="0" name=""/>
        <dsp:cNvSpPr/>
      </dsp:nvSpPr>
      <dsp:spPr>
        <a:xfrm>
          <a:off x="4787426" y="4535898"/>
          <a:ext cx="4286250" cy="613233"/>
        </a:xfrm>
        <a:prstGeom prst="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u="none" kern="1200" dirty="0" smtClean="0"/>
            <a:t>10.Word Index</a:t>
          </a:r>
          <a:endParaRPr lang="en-US" sz="2600" u="none" kern="1200" dirty="0"/>
        </a:p>
      </dsp:txBody>
      <dsp:txXfrm>
        <a:off x="4787426" y="4535898"/>
        <a:ext cx="4286250" cy="61323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FF939C9-CC93-41D7-A8CE-785C612E142D}" type="datetimeFigureOut">
              <a:rPr lang="en-US" smtClean="0"/>
              <a:pPr/>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C4114-F879-41BD-A21F-6283898BCC00}" type="slidenum">
              <a:rPr lang="en-US" smtClean="0"/>
              <a:pPr/>
              <a:t>‹#›</a:t>
            </a:fld>
            <a:endParaRPr lang="en-US"/>
          </a:p>
        </p:txBody>
      </p:sp>
    </p:spTree>
  </p:cSld>
  <p:clrMapOvr>
    <a:masterClrMapping/>
  </p:clrMapOvr>
  <p:transition spd="slow">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FF939C9-CC93-41D7-A8CE-785C612E142D}" type="datetimeFigureOut">
              <a:rPr lang="en-US" smtClean="0"/>
              <a:pPr/>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C4114-F879-41BD-A21F-6283898BCC00}" type="slidenum">
              <a:rPr lang="en-US" smtClean="0"/>
              <a:pPr/>
              <a:t>‹#›</a:t>
            </a:fld>
            <a:endParaRPr lang="en-US"/>
          </a:p>
        </p:txBody>
      </p:sp>
    </p:spTree>
  </p:cSld>
  <p:clrMapOvr>
    <a:masterClrMapping/>
  </p:clrMapOvr>
  <p:transition spd="slow">
    <p:randomBar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FF939C9-CC93-41D7-A8CE-785C612E142D}" type="datetimeFigureOut">
              <a:rPr lang="en-US" smtClean="0"/>
              <a:pPr/>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C4114-F879-41BD-A21F-6283898BCC00}" type="slidenum">
              <a:rPr lang="en-US" smtClean="0"/>
              <a:pPr/>
              <a:t>‹#›</a:t>
            </a:fld>
            <a:endParaRPr lang="en-US"/>
          </a:p>
        </p:txBody>
      </p:sp>
    </p:spTree>
  </p:cSld>
  <p:clrMapOvr>
    <a:masterClrMapping/>
  </p:clrMapOvr>
  <p:transition spd="slow">
    <p:randomBa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FF939C9-CC93-41D7-A8CE-785C612E142D}" type="datetimeFigureOut">
              <a:rPr lang="en-US" smtClean="0"/>
              <a:pPr/>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C4114-F879-41BD-A21F-6283898BCC00}" type="slidenum">
              <a:rPr lang="en-US" smtClean="0"/>
              <a:pPr/>
              <a:t>‹#›</a:t>
            </a:fld>
            <a:endParaRPr lang="en-US"/>
          </a:p>
        </p:txBody>
      </p:sp>
    </p:spTree>
  </p:cSld>
  <p:clrMapOvr>
    <a:masterClrMapping/>
  </p:clrMapOvr>
  <p:transition spd="slow">
    <p:randomBa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F939C9-CC93-41D7-A8CE-785C612E142D}" type="datetimeFigureOut">
              <a:rPr lang="en-US" smtClean="0"/>
              <a:pPr/>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C4114-F879-41BD-A21F-6283898BCC00}" type="slidenum">
              <a:rPr lang="en-US" smtClean="0"/>
              <a:pPr/>
              <a:t>‹#›</a:t>
            </a:fld>
            <a:endParaRPr lang="en-US"/>
          </a:p>
        </p:txBody>
      </p:sp>
    </p:spTree>
  </p:cSld>
  <p:clrMapOvr>
    <a:masterClrMapping/>
  </p:clrMapOvr>
  <p:transition spd="slow">
    <p:randomBar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FF939C9-CC93-41D7-A8CE-785C612E142D}" type="datetimeFigureOut">
              <a:rPr lang="en-US" smtClean="0"/>
              <a:pPr/>
              <a:t>12/28/2019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7C4114-F879-41BD-A21F-6283898BCC00}" type="slidenum">
              <a:rPr lang="en-US" smtClean="0"/>
              <a:pPr/>
              <a:t>‹#›</a:t>
            </a:fld>
            <a:endParaRPr lang="en-US"/>
          </a:p>
        </p:txBody>
      </p:sp>
    </p:spTree>
  </p:cSld>
  <p:clrMapOvr>
    <a:masterClrMapping/>
  </p:clrMapOvr>
  <p:transition spd="slow">
    <p:randomBa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FF939C9-CC93-41D7-A8CE-785C612E142D}" type="datetimeFigureOut">
              <a:rPr lang="en-US" smtClean="0"/>
              <a:pPr/>
              <a:t>12/28/2019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7C4114-F879-41BD-A21F-6283898BCC00}" type="slidenum">
              <a:rPr lang="en-US" smtClean="0"/>
              <a:pPr/>
              <a:t>‹#›</a:t>
            </a:fld>
            <a:endParaRPr lang="en-US"/>
          </a:p>
        </p:txBody>
      </p:sp>
    </p:spTree>
  </p:cSld>
  <p:clrMapOvr>
    <a:masterClrMapping/>
  </p:clrMapOvr>
  <p:transition spd="slow">
    <p:randomBar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FF939C9-CC93-41D7-A8CE-785C612E142D}" type="datetimeFigureOut">
              <a:rPr lang="en-US" smtClean="0"/>
              <a:pPr/>
              <a:t>12/28/2019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7C4114-F879-41BD-A21F-6283898BCC00}" type="slidenum">
              <a:rPr lang="en-US" smtClean="0"/>
              <a:pPr/>
              <a:t>‹#›</a:t>
            </a:fld>
            <a:endParaRPr lang="en-US"/>
          </a:p>
        </p:txBody>
      </p:sp>
    </p:spTree>
  </p:cSld>
  <p:clrMapOvr>
    <a:masterClrMapping/>
  </p:clrMapOvr>
  <p:transition spd="slow">
    <p:randomBar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F939C9-CC93-41D7-A8CE-785C612E142D}" type="datetimeFigureOut">
              <a:rPr lang="en-US" smtClean="0"/>
              <a:pPr/>
              <a:t>12/28/2019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7C4114-F879-41BD-A21F-6283898BCC00}" type="slidenum">
              <a:rPr lang="en-US" smtClean="0"/>
              <a:pPr/>
              <a:t>‹#›</a:t>
            </a:fld>
            <a:endParaRPr lang="en-US"/>
          </a:p>
        </p:txBody>
      </p:sp>
    </p:spTree>
  </p:cSld>
  <p:clrMapOvr>
    <a:masterClrMapping/>
  </p:clrMapOvr>
  <p:transition spd="slow">
    <p:randomBar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939C9-CC93-41D7-A8CE-785C612E142D}" type="datetimeFigureOut">
              <a:rPr lang="en-US" smtClean="0"/>
              <a:pPr/>
              <a:t>12/28/2019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7C4114-F879-41BD-A21F-6283898BCC00}" type="slidenum">
              <a:rPr lang="en-US" smtClean="0"/>
              <a:pPr/>
              <a:t>‹#›</a:t>
            </a:fld>
            <a:endParaRPr lang="en-US"/>
          </a:p>
        </p:txBody>
      </p:sp>
    </p:spTree>
  </p:cSld>
  <p:clrMapOvr>
    <a:masterClrMapping/>
  </p:clrMapOvr>
  <p:transition spd="slow">
    <p:randomBar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939C9-CC93-41D7-A8CE-785C612E142D}" type="datetimeFigureOut">
              <a:rPr lang="en-US" smtClean="0"/>
              <a:pPr/>
              <a:t>12/28/2019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7C4114-F879-41BD-A21F-6283898BCC00}" type="slidenum">
              <a:rPr lang="en-US" smtClean="0"/>
              <a:pPr/>
              <a:t>‹#›</a:t>
            </a:fld>
            <a:endParaRPr lang="en-US"/>
          </a:p>
        </p:txBody>
      </p:sp>
    </p:spTree>
  </p:cSld>
  <p:clrMapOvr>
    <a:masterClrMapping/>
  </p:clrMapOvr>
  <p:transition spd="slow">
    <p:randomBa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1000"/>
            <a:lum/>
          </a:blip>
          <a:srcRect/>
          <a:stretch>
            <a:fillRect b="-3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F939C9-CC93-41D7-A8CE-785C612E142D}" type="datetimeFigureOut">
              <a:rPr lang="en-US" smtClean="0"/>
              <a:pPr/>
              <a:t>12/28/2019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7C4114-F879-41BD-A21F-6283898BCC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randomBar dir="vert"/>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Punjab" TargetMode="External"/><Relationship Id="rId2" Type="http://schemas.openxmlformats.org/officeDocument/2006/relationships/hyperlink" Target="http://en.wikipedia.org/wiki/Satgur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2438400"/>
          </a:xfrm>
        </p:spPr>
        <p:txBody>
          <a:bodyPr>
            <a:noAutofit/>
          </a:bodyPr>
          <a:lstStyle/>
          <a:p>
            <a:pPr algn="ctr"/>
            <a:r>
              <a:rPr lang="en-US" sz="5400" b="1" dirty="0" smtClean="0">
                <a:latin typeface="Algerian" pitchFamily="82" charset="0"/>
              </a:rPr>
              <a:t>HOMOEOPATHIC</a:t>
            </a:r>
            <a:br>
              <a:rPr lang="en-US" sz="5400" b="1" dirty="0" smtClean="0">
                <a:latin typeface="Algerian" pitchFamily="82" charset="0"/>
              </a:rPr>
            </a:br>
            <a:r>
              <a:rPr lang="en-US" sz="5400" b="1" dirty="0" smtClean="0">
                <a:latin typeface="Algerian" pitchFamily="82" charset="0"/>
              </a:rPr>
              <a:t>MEDICAL REPERTORY</a:t>
            </a:r>
            <a:br>
              <a:rPr lang="en-US" sz="5400" b="1" dirty="0" smtClean="0">
                <a:latin typeface="Algerian" pitchFamily="82" charset="0"/>
              </a:rPr>
            </a:br>
            <a:r>
              <a:rPr lang="en-US" sz="3600" b="1" dirty="0" smtClean="0">
                <a:latin typeface="Algerian" pitchFamily="82" charset="0"/>
              </a:rPr>
              <a:t>A Modern Alphabetical and Practical Repertory</a:t>
            </a:r>
            <a:br>
              <a:rPr lang="en-US" sz="3600" b="1" dirty="0" smtClean="0">
                <a:latin typeface="Algerian" pitchFamily="82" charset="0"/>
              </a:rPr>
            </a:br>
            <a:r>
              <a:rPr lang="en-US" sz="4000" b="1" dirty="0" smtClean="0">
                <a:latin typeface="Algerian" pitchFamily="82" charset="0"/>
              </a:rPr>
              <a:t>By</a:t>
            </a:r>
            <a:r>
              <a:rPr lang="en-US" sz="4000" b="1" dirty="0" smtClean="0">
                <a:latin typeface="Algerian" pitchFamily="82" charset="0"/>
              </a:rPr>
              <a:t/>
            </a:r>
            <a:br>
              <a:rPr lang="en-US" sz="4000" b="1" dirty="0" smtClean="0">
                <a:latin typeface="Algerian" pitchFamily="82" charset="0"/>
              </a:rPr>
            </a:br>
            <a:r>
              <a:rPr lang="en-US" sz="4000" b="1" dirty="0" smtClean="0">
                <a:latin typeface="Algerian" pitchFamily="82" charset="0"/>
              </a:rPr>
              <a:t>Robin Murphy</a:t>
            </a:r>
            <a:endParaRPr lang="en-US" sz="5400" b="1" dirty="0">
              <a:latin typeface="Algerian" pitchFamily="82" charset="0"/>
            </a:endParaRPr>
          </a:p>
        </p:txBody>
      </p:sp>
      <p:sp>
        <p:nvSpPr>
          <p:cNvPr id="3" name="Subtitle 2"/>
          <p:cNvSpPr>
            <a:spLocks noGrp="1"/>
          </p:cNvSpPr>
          <p:nvPr>
            <p:ph type="subTitle" idx="1"/>
          </p:nvPr>
        </p:nvSpPr>
        <p:spPr>
          <a:xfrm>
            <a:off x="3048000" y="6248400"/>
            <a:ext cx="2667000" cy="381000"/>
          </a:xfrm>
        </p:spPr>
        <p:txBody>
          <a:bodyPr>
            <a:normAutofit fontScale="47500" lnSpcReduction="20000"/>
          </a:bodyPr>
          <a:lstStyle/>
          <a:p>
            <a:r>
              <a:rPr lang="en-US" dirty="0" err="1" smtClean="0">
                <a:solidFill>
                  <a:schemeClr val="tx1"/>
                </a:solidFill>
              </a:rPr>
              <a:t>SKHMC</a:t>
            </a:r>
            <a:r>
              <a:rPr lang="en-US" dirty="0" smtClean="0">
                <a:solidFill>
                  <a:schemeClr val="tx1"/>
                </a:solidFill>
              </a:rPr>
              <a:t> , DEPT OF REPERTORY</a:t>
            </a:r>
            <a:endParaRPr lang="en-US" dirty="0">
              <a:solidFill>
                <a:schemeClr val="tx1"/>
              </a:solidFill>
            </a:endParaRPr>
          </a:p>
        </p:txBody>
      </p:sp>
      <p:pic>
        <p:nvPicPr>
          <p:cNvPr id="1026" name="Picture 2" descr="G:\PG\REPERTORY\REPERTORY ALBUM PICS\Murphy.jpg"/>
          <p:cNvPicPr>
            <a:picLocks noChangeAspect="1" noChangeArrowheads="1"/>
          </p:cNvPicPr>
          <p:nvPr/>
        </p:nvPicPr>
        <p:blipFill>
          <a:blip r:embed="rId2"/>
          <a:srcRect/>
          <a:stretch>
            <a:fillRect/>
          </a:stretch>
        </p:blipFill>
        <p:spPr bwMode="auto">
          <a:xfrm>
            <a:off x="685800" y="3276600"/>
            <a:ext cx="1704975" cy="2686050"/>
          </a:xfrm>
          <a:prstGeom prst="rect">
            <a:avLst/>
          </a:prstGeom>
          <a:noFill/>
        </p:spPr>
      </p:pic>
      <p:sp>
        <p:nvSpPr>
          <p:cNvPr id="5" name="TextBox 4"/>
          <p:cNvSpPr txBox="1"/>
          <p:nvPr/>
        </p:nvSpPr>
        <p:spPr>
          <a:xfrm>
            <a:off x="3581400" y="4419600"/>
            <a:ext cx="4891083" cy="1200329"/>
          </a:xfrm>
          <a:prstGeom prst="rect">
            <a:avLst/>
          </a:prstGeom>
          <a:noFill/>
        </p:spPr>
        <p:txBody>
          <a:bodyPr wrap="none" rtlCol="0">
            <a:spAutoFit/>
          </a:bodyPr>
          <a:lstStyle/>
          <a:p>
            <a:r>
              <a:rPr lang="en-US" b="1" dirty="0" err="1" smtClean="0">
                <a:latin typeface="Times New Roman" panose="02020603050405020304" pitchFamily="18" charset="0"/>
                <a:cs typeface="Times New Roman" panose="02020603050405020304" pitchFamily="18" charset="0"/>
              </a:rPr>
              <a:t>Dr.V.SATHISH</a:t>
            </a:r>
            <a:r>
              <a:rPr lang="en-US" b="1" dirty="0" smtClean="0">
                <a:latin typeface="Times New Roman" panose="02020603050405020304" pitchFamily="18" charset="0"/>
                <a:cs typeface="Times New Roman" panose="02020603050405020304" pitchFamily="18" charset="0"/>
              </a:rPr>
              <a:t> KUMAR, M.D (</a:t>
            </a:r>
            <a:r>
              <a:rPr lang="en-US" b="1" dirty="0" err="1" smtClean="0">
                <a:latin typeface="Times New Roman" panose="02020603050405020304" pitchFamily="18" charset="0"/>
                <a:cs typeface="Times New Roman" panose="02020603050405020304" pitchFamily="18" charset="0"/>
              </a:rPr>
              <a:t>Hom</a:t>
            </a:r>
            <a:r>
              <a:rPr lang="en-US" b="1" dirty="0" smtClean="0">
                <a:latin typeface="Times New Roman" panose="02020603050405020304" pitchFamily="18" charset="0"/>
                <a:cs typeface="Times New Roman" panose="02020603050405020304" pitchFamily="18" charset="0"/>
              </a:rPr>
              <a:t>)</a:t>
            </a:r>
          </a:p>
          <a:p>
            <a:r>
              <a:rPr lang="en-US" b="1" dirty="0" smtClean="0">
                <a:latin typeface="Times New Roman" panose="02020603050405020304" pitchFamily="18" charset="0"/>
                <a:cs typeface="Times New Roman" panose="02020603050405020304" pitchFamily="18" charset="0"/>
              </a:rPr>
              <a:t>HOD and Professor, Department of Repertory</a:t>
            </a:r>
          </a:p>
          <a:p>
            <a:r>
              <a:rPr lang="en-US" b="1" dirty="0" err="1" smtClean="0">
                <a:latin typeface="Times New Roman" panose="02020603050405020304" pitchFamily="18" charset="0"/>
                <a:cs typeface="Times New Roman" panose="02020603050405020304" pitchFamily="18" charset="0"/>
              </a:rPr>
              <a:t>Sarada</a:t>
            </a:r>
            <a:r>
              <a:rPr lang="en-US" b="1" dirty="0" smtClean="0">
                <a:latin typeface="Times New Roman" panose="02020603050405020304" pitchFamily="18" charset="0"/>
                <a:cs typeface="Times New Roman" panose="02020603050405020304" pitchFamily="18" charset="0"/>
              </a:rPr>
              <a:t> Krishna Homoeopathic Medical College</a:t>
            </a:r>
          </a:p>
          <a:p>
            <a:r>
              <a:rPr lang="en-US" b="1" dirty="0" err="1" smtClean="0">
                <a:latin typeface="Times New Roman" panose="02020603050405020304" pitchFamily="18" charset="0"/>
                <a:cs typeface="Times New Roman" panose="02020603050405020304" pitchFamily="18" charset="0"/>
              </a:rPr>
              <a:t>Kulasekharam</a:t>
            </a:r>
            <a:endParaRPr lang="en-IN" b="1" dirty="0">
              <a:latin typeface="Times New Roman" panose="02020603050405020304" pitchFamily="18" charset="0"/>
              <a:cs typeface="Times New Roman" panose="02020603050405020304" pitchFamily="18" charset="0"/>
            </a:endParaRPr>
          </a:p>
        </p:txBody>
      </p:sp>
    </p:spTree>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660033"/>
                </a:solidFill>
              </a:rPr>
              <a:t>REVISED EDITION</a:t>
            </a:r>
            <a:endParaRPr lang="en-US" sz="4800" b="1" dirty="0">
              <a:solidFill>
                <a:srgbClr val="660033"/>
              </a:solidFill>
            </a:endParaRPr>
          </a:p>
        </p:txBody>
      </p:sp>
      <p:sp>
        <p:nvSpPr>
          <p:cNvPr id="3" name="Content Placeholder 2"/>
          <p:cNvSpPr>
            <a:spLocks noGrp="1"/>
          </p:cNvSpPr>
          <p:nvPr>
            <p:ph idx="1"/>
          </p:nvPr>
        </p:nvSpPr>
        <p:spPr>
          <a:xfrm>
            <a:off x="457200" y="2438400"/>
            <a:ext cx="8229600" cy="3962400"/>
          </a:xfrm>
        </p:spPr>
        <p:txBody>
          <a:bodyPr/>
          <a:lstStyle/>
          <a:p>
            <a:r>
              <a:rPr lang="en-US" b="1" dirty="0" smtClean="0"/>
              <a:t>It is a companion volume to Homoeopathic Remedy guide &amp; is an improvised version with relevant additions. It is already popular as Homoeopathic clinical Repertory.</a:t>
            </a:r>
          </a:p>
          <a:p>
            <a:pPr>
              <a:buNone/>
            </a:pPr>
            <a:endParaRPr lang="en-US" dirty="0"/>
          </a:p>
        </p:txBody>
      </p:sp>
    </p:spTree>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660033"/>
                </a:solidFill>
              </a:rPr>
              <a:t>MEDICAL REPERTORY STRUCTURE </a:t>
            </a:r>
            <a:endParaRPr lang="en-US" b="1" dirty="0">
              <a:solidFill>
                <a:srgbClr val="660033"/>
              </a:solidFill>
            </a:endParaRPr>
          </a:p>
        </p:txBody>
      </p:sp>
      <p:sp>
        <p:nvSpPr>
          <p:cNvPr id="3" name="Content Placeholder 2"/>
          <p:cNvSpPr>
            <a:spLocks noGrp="1"/>
          </p:cNvSpPr>
          <p:nvPr>
            <p:ph idx="1"/>
          </p:nvPr>
        </p:nvSpPr>
        <p:spPr>
          <a:xfrm>
            <a:off x="457200" y="2209800"/>
            <a:ext cx="8229600" cy="4191000"/>
          </a:xfrm>
        </p:spPr>
        <p:txBody>
          <a:bodyPr/>
          <a:lstStyle/>
          <a:p>
            <a:r>
              <a:rPr lang="en-US" b="1" dirty="0" smtClean="0"/>
              <a:t>The structure is alphabetical – clinical format. All chapters, rubrics, sub rubrics are in alphabetical order. The chapters are re-examined, corrected, updated, with more clinical additions</a:t>
            </a:r>
            <a:endParaRPr lang="en-US" b="1" dirty="0"/>
          </a:p>
        </p:txBody>
      </p:sp>
    </p:spTree>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660033"/>
                </a:solidFill>
              </a:rPr>
              <a:t>PAGE HEADERS </a:t>
            </a:r>
            <a:endParaRPr lang="en-US" sz="5400" b="1" dirty="0">
              <a:solidFill>
                <a:srgbClr val="660033"/>
              </a:solidFill>
            </a:endParaRPr>
          </a:p>
        </p:txBody>
      </p:sp>
      <p:sp>
        <p:nvSpPr>
          <p:cNvPr id="3" name="Content Placeholder 2"/>
          <p:cNvSpPr>
            <a:spLocks noGrp="1"/>
          </p:cNvSpPr>
          <p:nvPr>
            <p:ph idx="1"/>
          </p:nvPr>
        </p:nvSpPr>
        <p:spPr>
          <a:xfrm>
            <a:off x="457200" y="2667000"/>
            <a:ext cx="8229600" cy="3733800"/>
          </a:xfrm>
        </p:spPr>
        <p:txBody>
          <a:bodyPr/>
          <a:lstStyle/>
          <a:p>
            <a:r>
              <a:rPr lang="en-US" b="1" dirty="0" smtClean="0"/>
              <a:t>The name of the chapter is in the top middle of the page. Rubric titles are given above each column (Dictionary format).Page is divided in to two columns.</a:t>
            </a:r>
            <a:endParaRPr lang="en-US" b="1" dirty="0"/>
          </a:p>
        </p:txBody>
      </p:sp>
    </p:spTree>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660033"/>
                </a:solidFill>
              </a:rPr>
              <a:t>REMEDY GRADING</a:t>
            </a:r>
            <a:endParaRPr lang="en-US" sz="4800" b="1" dirty="0">
              <a:solidFill>
                <a:srgbClr val="660033"/>
              </a:solidFill>
            </a:endParaRPr>
          </a:p>
        </p:txBody>
      </p:sp>
      <p:sp>
        <p:nvSpPr>
          <p:cNvPr id="3" name="Content Placeholder 2"/>
          <p:cNvSpPr>
            <a:spLocks noGrp="1"/>
          </p:cNvSpPr>
          <p:nvPr>
            <p:ph idx="1"/>
          </p:nvPr>
        </p:nvSpPr>
        <p:spPr/>
        <p:txBody>
          <a:bodyPr/>
          <a:lstStyle/>
          <a:p>
            <a:pPr>
              <a:buNone/>
            </a:pPr>
            <a:r>
              <a:rPr lang="en-US" b="1" dirty="0" smtClean="0"/>
              <a:t>Four gradations are used :</a:t>
            </a:r>
          </a:p>
          <a:p>
            <a:pPr>
              <a:buNone/>
            </a:pPr>
            <a:endParaRPr lang="en-US" dirty="0" smtClean="0"/>
          </a:p>
          <a:p>
            <a:pPr>
              <a:buNone/>
            </a:pPr>
            <a:endParaRPr lang="en-US" dirty="0" smtClean="0"/>
          </a:p>
          <a:p>
            <a:pPr lvl="0"/>
            <a:r>
              <a:rPr lang="en-US" b="1" dirty="0" smtClean="0"/>
              <a:t>ARN</a:t>
            </a:r>
            <a:r>
              <a:rPr lang="en-US" dirty="0" smtClean="0"/>
              <a:t>-Bold capitals &amp; underlined – 4 points</a:t>
            </a:r>
          </a:p>
          <a:p>
            <a:pPr lvl="0"/>
            <a:r>
              <a:rPr lang="en-US" b="1" dirty="0" smtClean="0"/>
              <a:t>ARN </a:t>
            </a:r>
            <a:r>
              <a:rPr lang="en-US" dirty="0" smtClean="0"/>
              <a:t>– Bold capitals – 3 points</a:t>
            </a:r>
          </a:p>
          <a:p>
            <a:pPr lvl="0"/>
            <a:r>
              <a:rPr lang="en-US" b="1" i="1" dirty="0" err="1" smtClean="0"/>
              <a:t>Arn</a:t>
            </a:r>
            <a:r>
              <a:rPr lang="en-US" i="1" dirty="0" smtClean="0"/>
              <a:t>-</a:t>
            </a:r>
            <a:r>
              <a:rPr lang="en-US" dirty="0" smtClean="0"/>
              <a:t>- Bold italics – 2 points</a:t>
            </a:r>
          </a:p>
          <a:p>
            <a:pPr lvl="0"/>
            <a:r>
              <a:rPr lang="en-US" dirty="0" err="1" smtClean="0"/>
              <a:t>Arn</a:t>
            </a:r>
            <a:r>
              <a:rPr lang="en-US" dirty="0" smtClean="0"/>
              <a:t>– Plain small – 1 point  </a:t>
            </a:r>
          </a:p>
          <a:p>
            <a:pPr>
              <a:buNone/>
            </a:pPr>
            <a:endParaRPr lang="en-US" dirty="0"/>
          </a:p>
        </p:txBody>
      </p:sp>
    </p:spTree>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660033"/>
                </a:solidFill>
              </a:rPr>
              <a:t>MEDICAL REPERTORY CHAPTERS </a:t>
            </a:r>
            <a:r>
              <a:rPr lang="en-US" sz="4000" dirty="0" smtClean="0">
                <a:solidFill>
                  <a:srgbClr val="00B0F0"/>
                </a:solidFill>
              </a:rPr>
              <a:t/>
            </a:r>
            <a:br>
              <a:rPr lang="en-US" sz="4000" dirty="0" smtClean="0">
                <a:solidFill>
                  <a:srgbClr val="00B0F0"/>
                </a:solidFill>
              </a:rPr>
            </a:br>
            <a:r>
              <a:rPr lang="en-US" sz="2400" b="1" dirty="0" smtClean="0"/>
              <a:t>There are 74 chapters arranged in alphabetical order</a:t>
            </a:r>
            <a:endParaRPr lang="en-US" sz="4000" b="1" dirty="0">
              <a:solidFill>
                <a:srgbClr val="00B0F0"/>
              </a:solidFill>
            </a:endParaRPr>
          </a:p>
        </p:txBody>
      </p:sp>
      <p:sp>
        <p:nvSpPr>
          <p:cNvPr id="3" name="Content Placeholder 2"/>
          <p:cNvSpPr>
            <a:spLocks noGrp="1"/>
          </p:cNvSpPr>
          <p:nvPr>
            <p:ph sz="half" idx="1"/>
          </p:nvPr>
        </p:nvSpPr>
        <p:spPr/>
        <p:txBody>
          <a:bodyPr>
            <a:normAutofit fontScale="92500" lnSpcReduction="10000"/>
          </a:bodyPr>
          <a:lstStyle/>
          <a:p>
            <a:r>
              <a:rPr lang="en-US" b="1" u="sng" dirty="0" smtClean="0"/>
              <a:t>Abdomen </a:t>
            </a:r>
          </a:p>
          <a:p>
            <a:r>
              <a:rPr lang="en-US" b="1" u="sng" dirty="0" smtClean="0"/>
              <a:t>Ankle </a:t>
            </a:r>
          </a:p>
          <a:p>
            <a:r>
              <a:rPr lang="en-US" b="1" u="sng" dirty="0" smtClean="0"/>
              <a:t>Arms </a:t>
            </a:r>
          </a:p>
          <a:p>
            <a:r>
              <a:rPr lang="en-US" b="1" u="sng" dirty="0" smtClean="0"/>
              <a:t>Back  </a:t>
            </a:r>
          </a:p>
          <a:p>
            <a:r>
              <a:rPr lang="en-US" b="1" u="sng" dirty="0" smtClean="0"/>
              <a:t>Bladder </a:t>
            </a:r>
          </a:p>
          <a:p>
            <a:r>
              <a:rPr lang="en-US" b="1" u="sng" dirty="0" smtClean="0"/>
              <a:t>Bones</a:t>
            </a:r>
          </a:p>
          <a:p>
            <a:r>
              <a:rPr lang="en-US" b="1" u="sng" dirty="0" smtClean="0"/>
              <a:t>Brain</a:t>
            </a:r>
          </a:p>
          <a:p>
            <a:r>
              <a:rPr lang="en-US" b="1" u="sng" dirty="0" smtClean="0"/>
              <a:t>Breast</a:t>
            </a:r>
          </a:p>
          <a:p>
            <a:r>
              <a:rPr lang="en-US" b="1" u="sng" dirty="0" smtClean="0"/>
              <a:t>Breathing</a:t>
            </a:r>
          </a:p>
          <a:p>
            <a:r>
              <a:rPr lang="en-US" b="1" u="sng" dirty="0" smtClean="0"/>
              <a:t>Cancer</a:t>
            </a:r>
          </a:p>
          <a:p>
            <a:endParaRPr lang="en-US" dirty="0"/>
          </a:p>
        </p:txBody>
      </p:sp>
      <p:sp>
        <p:nvSpPr>
          <p:cNvPr id="4" name="Content Placeholder 3"/>
          <p:cNvSpPr>
            <a:spLocks noGrp="1"/>
          </p:cNvSpPr>
          <p:nvPr>
            <p:ph sz="half" idx="2"/>
          </p:nvPr>
        </p:nvSpPr>
        <p:spPr/>
        <p:txBody>
          <a:bodyPr>
            <a:normAutofit fontScale="92500" lnSpcReduction="10000"/>
          </a:bodyPr>
          <a:lstStyle/>
          <a:p>
            <a:r>
              <a:rPr lang="en-US" b="1" u="sng" dirty="0" smtClean="0"/>
              <a:t>Chest</a:t>
            </a:r>
          </a:p>
          <a:p>
            <a:r>
              <a:rPr lang="en-US" b="1" u="sng" dirty="0" smtClean="0"/>
              <a:t>Children</a:t>
            </a:r>
          </a:p>
          <a:p>
            <a:r>
              <a:rPr lang="en-US" b="1" u="sng" dirty="0" smtClean="0"/>
              <a:t>Chills </a:t>
            </a:r>
          </a:p>
          <a:p>
            <a:r>
              <a:rPr lang="en-US" b="1" u="sng" dirty="0" smtClean="0"/>
              <a:t>Clinical</a:t>
            </a:r>
          </a:p>
          <a:p>
            <a:r>
              <a:rPr lang="en-US" b="1" u="sng" dirty="0" smtClean="0"/>
              <a:t>Constitutions</a:t>
            </a:r>
          </a:p>
          <a:p>
            <a:r>
              <a:rPr lang="en-US" b="1" u="sng" dirty="0" smtClean="0"/>
              <a:t>Coughing</a:t>
            </a:r>
          </a:p>
          <a:p>
            <a:r>
              <a:rPr lang="en-US" b="1" u="sng" dirty="0" smtClean="0"/>
              <a:t> Dreams</a:t>
            </a:r>
          </a:p>
          <a:p>
            <a:r>
              <a:rPr lang="en-US" b="1" u="sng" dirty="0" smtClean="0"/>
              <a:t>Ears </a:t>
            </a:r>
          </a:p>
          <a:p>
            <a:r>
              <a:rPr lang="en-US" b="1" u="sng" dirty="0" smtClean="0"/>
              <a:t>Elbows</a:t>
            </a:r>
          </a:p>
          <a:p>
            <a:r>
              <a:rPr lang="en-US" b="1" u="sng" dirty="0" smtClean="0"/>
              <a:t>Eyes</a:t>
            </a:r>
            <a:endParaRPr lang="en-US" b="1" dirty="0"/>
          </a:p>
        </p:txBody>
      </p:sp>
    </p:spTree>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838200"/>
            <a:ext cx="4038600" cy="5287963"/>
          </a:xfrm>
        </p:spPr>
        <p:txBody>
          <a:bodyPr>
            <a:normAutofit/>
          </a:bodyPr>
          <a:lstStyle/>
          <a:p>
            <a:r>
              <a:rPr lang="en-US" b="1" u="sng" dirty="0" smtClean="0"/>
              <a:t>Face </a:t>
            </a:r>
          </a:p>
          <a:p>
            <a:r>
              <a:rPr lang="en-US" b="1" u="sng" dirty="0" smtClean="0"/>
              <a:t>Fainting</a:t>
            </a:r>
          </a:p>
          <a:p>
            <a:r>
              <a:rPr lang="en-US" b="1" u="sng" dirty="0" smtClean="0"/>
              <a:t>Feet</a:t>
            </a:r>
          </a:p>
          <a:p>
            <a:r>
              <a:rPr lang="en-US" b="1" u="sng" dirty="0" smtClean="0"/>
              <a:t>Female </a:t>
            </a:r>
          </a:p>
          <a:p>
            <a:r>
              <a:rPr lang="en-US" b="1" u="sng" dirty="0" smtClean="0"/>
              <a:t>Fevers </a:t>
            </a:r>
          </a:p>
          <a:p>
            <a:r>
              <a:rPr lang="en-US" b="1" u="sng" dirty="0" smtClean="0"/>
              <a:t>Food</a:t>
            </a:r>
          </a:p>
          <a:p>
            <a:r>
              <a:rPr lang="en-US" b="1" u="sng" dirty="0" smtClean="0"/>
              <a:t>Gallbladder</a:t>
            </a:r>
          </a:p>
          <a:p>
            <a:r>
              <a:rPr lang="en-US" b="1" u="sng" dirty="0" smtClean="0"/>
              <a:t>Generals </a:t>
            </a:r>
          </a:p>
          <a:p>
            <a:r>
              <a:rPr lang="en-US" b="1" u="sng" dirty="0" smtClean="0"/>
              <a:t>Gland</a:t>
            </a:r>
          </a:p>
          <a:p>
            <a:r>
              <a:rPr lang="en-US" b="1" u="sng" dirty="0" smtClean="0"/>
              <a:t>Hand </a:t>
            </a:r>
            <a:endParaRPr lang="en-US" b="1" dirty="0"/>
          </a:p>
        </p:txBody>
      </p:sp>
      <p:sp>
        <p:nvSpPr>
          <p:cNvPr id="4" name="Content Placeholder 3"/>
          <p:cNvSpPr>
            <a:spLocks noGrp="1"/>
          </p:cNvSpPr>
          <p:nvPr>
            <p:ph sz="half" idx="2"/>
          </p:nvPr>
        </p:nvSpPr>
        <p:spPr>
          <a:xfrm>
            <a:off x="4648200" y="838200"/>
            <a:ext cx="4038600" cy="5287963"/>
          </a:xfrm>
        </p:spPr>
        <p:txBody>
          <a:bodyPr>
            <a:normAutofit/>
          </a:bodyPr>
          <a:lstStyle/>
          <a:p>
            <a:r>
              <a:rPr lang="en-US" b="1" u="sng" dirty="0" smtClean="0"/>
              <a:t>Head</a:t>
            </a:r>
          </a:p>
          <a:p>
            <a:r>
              <a:rPr lang="en-US" b="1" u="sng" dirty="0" smtClean="0"/>
              <a:t>Headaches</a:t>
            </a:r>
          </a:p>
          <a:p>
            <a:r>
              <a:rPr lang="en-US" b="1" u="sng" dirty="0" smtClean="0"/>
              <a:t>Hearing</a:t>
            </a:r>
          </a:p>
          <a:p>
            <a:r>
              <a:rPr lang="en-US" b="1" u="sng" dirty="0" smtClean="0"/>
              <a:t>Heart</a:t>
            </a:r>
          </a:p>
          <a:p>
            <a:r>
              <a:rPr lang="en-US" b="1" u="sng" dirty="0" smtClean="0"/>
              <a:t>Hips</a:t>
            </a:r>
          </a:p>
          <a:p>
            <a:r>
              <a:rPr lang="en-US" b="1" u="sng" dirty="0" smtClean="0"/>
              <a:t>intestines </a:t>
            </a:r>
          </a:p>
          <a:p>
            <a:r>
              <a:rPr lang="en-US" b="1" u="sng" dirty="0" smtClean="0"/>
              <a:t>Joints</a:t>
            </a:r>
          </a:p>
          <a:p>
            <a:r>
              <a:rPr lang="en-US" b="1" u="sng" dirty="0" smtClean="0"/>
              <a:t>Kidneys</a:t>
            </a:r>
          </a:p>
          <a:p>
            <a:r>
              <a:rPr lang="en-US" b="1" u="sng" dirty="0" smtClean="0"/>
              <a:t>Knees</a:t>
            </a:r>
          </a:p>
          <a:p>
            <a:r>
              <a:rPr lang="en-US" b="1" u="sng" dirty="0" smtClean="0"/>
              <a:t>larynx </a:t>
            </a:r>
            <a:endParaRPr lang="en-US" b="1" dirty="0" smtClean="0"/>
          </a:p>
          <a:p>
            <a:endParaRPr lang="en-US" dirty="0"/>
          </a:p>
        </p:txBody>
      </p:sp>
    </p:spTree>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914400"/>
            <a:ext cx="4038600" cy="5211763"/>
          </a:xfrm>
        </p:spPr>
        <p:txBody>
          <a:bodyPr>
            <a:normAutofit/>
          </a:bodyPr>
          <a:lstStyle/>
          <a:p>
            <a:r>
              <a:rPr lang="en-US" b="1" u="sng" dirty="0" smtClean="0"/>
              <a:t>Legs </a:t>
            </a:r>
          </a:p>
          <a:p>
            <a:r>
              <a:rPr lang="en-US" b="1" u="sng" dirty="0" smtClean="0"/>
              <a:t>Limbs</a:t>
            </a:r>
          </a:p>
          <a:p>
            <a:r>
              <a:rPr lang="en-US" b="1" u="sng" dirty="0" smtClean="0"/>
              <a:t>Liver </a:t>
            </a:r>
          </a:p>
          <a:p>
            <a:r>
              <a:rPr lang="en-US" b="1" u="sng" dirty="0" smtClean="0"/>
              <a:t>Lungs</a:t>
            </a:r>
          </a:p>
          <a:p>
            <a:r>
              <a:rPr lang="en-US" b="1" u="sng" dirty="0" smtClean="0"/>
              <a:t>Male</a:t>
            </a:r>
          </a:p>
          <a:p>
            <a:r>
              <a:rPr lang="en-US" b="1" u="sng" dirty="0" smtClean="0"/>
              <a:t>Mind</a:t>
            </a:r>
          </a:p>
          <a:p>
            <a:r>
              <a:rPr lang="en-US" b="1" u="sng" dirty="0" smtClean="0"/>
              <a:t>Mouth</a:t>
            </a:r>
          </a:p>
          <a:p>
            <a:r>
              <a:rPr lang="en-US" b="1" u="sng" dirty="0" smtClean="0"/>
              <a:t>Muscles</a:t>
            </a:r>
          </a:p>
          <a:p>
            <a:r>
              <a:rPr lang="en-US" b="1" u="sng" dirty="0" smtClean="0"/>
              <a:t>Neck</a:t>
            </a:r>
          </a:p>
          <a:p>
            <a:r>
              <a:rPr lang="en-US" b="1" u="sng" dirty="0" smtClean="0"/>
              <a:t>Nose </a:t>
            </a:r>
            <a:endParaRPr lang="en-US" b="1" dirty="0"/>
          </a:p>
        </p:txBody>
      </p:sp>
      <p:sp>
        <p:nvSpPr>
          <p:cNvPr id="4" name="Content Placeholder 3"/>
          <p:cNvSpPr>
            <a:spLocks noGrp="1"/>
          </p:cNvSpPr>
          <p:nvPr>
            <p:ph sz="half" idx="2"/>
          </p:nvPr>
        </p:nvSpPr>
        <p:spPr>
          <a:xfrm>
            <a:off x="4648200" y="990600"/>
            <a:ext cx="4038600" cy="5135563"/>
          </a:xfrm>
        </p:spPr>
        <p:txBody>
          <a:bodyPr>
            <a:normAutofit/>
          </a:bodyPr>
          <a:lstStyle/>
          <a:p>
            <a:r>
              <a:rPr lang="en-US" b="1" u="sng" dirty="0" smtClean="0"/>
              <a:t>Pelvis</a:t>
            </a:r>
          </a:p>
          <a:p>
            <a:r>
              <a:rPr lang="en-US" b="1" u="sng" dirty="0" smtClean="0"/>
              <a:t>Perspiration</a:t>
            </a:r>
          </a:p>
          <a:p>
            <a:r>
              <a:rPr lang="en-US" b="1" u="sng" dirty="0" smtClean="0"/>
              <a:t>Pregnancy</a:t>
            </a:r>
          </a:p>
          <a:p>
            <a:r>
              <a:rPr lang="en-US" b="1" u="sng" dirty="0" smtClean="0"/>
              <a:t>Pulse</a:t>
            </a:r>
          </a:p>
          <a:p>
            <a:r>
              <a:rPr lang="en-US" b="1" u="sng" dirty="0" smtClean="0"/>
              <a:t>Rectum</a:t>
            </a:r>
          </a:p>
          <a:p>
            <a:r>
              <a:rPr lang="en-US" b="1" u="sng" dirty="0" smtClean="0"/>
              <a:t>Shoulders</a:t>
            </a:r>
          </a:p>
          <a:p>
            <a:r>
              <a:rPr lang="en-US" b="1" u="sng" dirty="0" smtClean="0"/>
              <a:t>Skin</a:t>
            </a:r>
          </a:p>
          <a:p>
            <a:r>
              <a:rPr lang="en-US" b="1" u="sng" dirty="0" smtClean="0"/>
              <a:t>Sleep</a:t>
            </a:r>
          </a:p>
          <a:p>
            <a:r>
              <a:rPr lang="en-US" b="1" u="sng" dirty="0" smtClean="0"/>
              <a:t>Speech</a:t>
            </a:r>
          </a:p>
          <a:p>
            <a:r>
              <a:rPr lang="en-US" b="1" u="sng" dirty="0" smtClean="0"/>
              <a:t>Spleen </a:t>
            </a:r>
            <a:endParaRPr lang="en-US" b="1" dirty="0"/>
          </a:p>
        </p:txBody>
      </p:sp>
    </p:spTree>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914400"/>
            <a:ext cx="4038600" cy="5211763"/>
          </a:xfrm>
        </p:spPr>
        <p:txBody>
          <a:bodyPr>
            <a:normAutofit/>
          </a:bodyPr>
          <a:lstStyle/>
          <a:p>
            <a:r>
              <a:rPr lang="en-US" b="1" u="sng" dirty="0" smtClean="0"/>
              <a:t>Stomach</a:t>
            </a:r>
          </a:p>
          <a:p>
            <a:r>
              <a:rPr lang="en-US" b="1" u="sng" dirty="0" smtClean="0"/>
              <a:t>Stool</a:t>
            </a:r>
          </a:p>
          <a:p>
            <a:r>
              <a:rPr lang="en-US" b="1" u="sng" dirty="0" smtClean="0"/>
              <a:t>Taste</a:t>
            </a:r>
          </a:p>
          <a:p>
            <a:r>
              <a:rPr lang="en-US" b="1" u="sng" dirty="0" smtClean="0"/>
              <a:t>Teeth</a:t>
            </a:r>
          </a:p>
          <a:p>
            <a:r>
              <a:rPr lang="en-US" b="1" u="sng" dirty="0" smtClean="0"/>
              <a:t>Throat</a:t>
            </a:r>
          </a:p>
          <a:p>
            <a:r>
              <a:rPr lang="en-US" b="1" u="sng" dirty="0" smtClean="0"/>
              <a:t>Time</a:t>
            </a:r>
          </a:p>
          <a:p>
            <a:r>
              <a:rPr lang="en-US" b="1" u="sng" dirty="0" smtClean="0"/>
              <a:t>Tongue</a:t>
            </a:r>
          </a:p>
          <a:p>
            <a:r>
              <a:rPr lang="en-US" b="1" u="sng" dirty="0" smtClean="0"/>
              <a:t>Toxicity</a:t>
            </a:r>
          </a:p>
          <a:p>
            <a:r>
              <a:rPr lang="en-US" b="1" u="sng" dirty="0" smtClean="0"/>
              <a:t>Urine</a:t>
            </a:r>
          </a:p>
          <a:p>
            <a:r>
              <a:rPr lang="en-US" b="1" u="sng" dirty="0" smtClean="0"/>
              <a:t>Vaccinations</a:t>
            </a:r>
            <a:endParaRPr lang="en-US" b="1" dirty="0"/>
          </a:p>
        </p:txBody>
      </p:sp>
      <p:sp>
        <p:nvSpPr>
          <p:cNvPr id="4" name="Content Placeholder 3"/>
          <p:cNvSpPr>
            <a:spLocks noGrp="1"/>
          </p:cNvSpPr>
          <p:nvPr>
            <p:ph sz="half" idx="2"/>
          </p:nvPr>
        </p:nvSpPr>
        <p:spPr>
          <a:xfrm>
            <a:off x="4648200" y="990600"/>
            <a:ext cx="4038600" cy="5135563"/>
          </a:xfrm>
        </p:spPr>
        <p:txBody>
          <a:bodyPr>
            <a:normAutofit/>
          </a:bodyPr>
          <a:lstStyle/>
          <a:p>
            <a:r>
              <a:rPr lang="en-US" b="1" u="sng" dirty="0" smtClean="0"/>
              <a:t>Vertigo</a:t>
            </a:r>
          </a:p>
          <a:p>
            <a:r>
              <a:rPr lang="en-US" b="1" u="sng" dirty="0" smtClean="0"/>
              <a:t>Vision</a:t>
            </a:r>
          </a:p>
          <a:p>
            <a:r>
              <a:rPr lang="en-US" b="1" u="sng" dirty="0" smtClean="0"/>
              <a:t>Weakness</a:t>
            </a:r>
          </a:p>
          <a:p>
            <a:r>
              <a:rPr lang="en-US" b="1" u="sng" dirty="0" smtClean="0"/>
              <a:t>Wrists</a:t>
            </a:r>
            <a:endParaRPr lang="en-US" b="1" dirty="0"/>
          </a:p>
        </p:txBody>
      </p:sp>
    </p:spTree>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 </a:t>
            </a:r>
            <a:endParaRPr lang="en-US" dirty="0"/>
          </a:p>
        </p:txBody>
      </p:sp>
      <p:sp>
        <p:nvSpPr>
          <p:cNvPr id="6" name="Content Placeholder 5"/>
          <p:cNvSpPr>
            <a:spLocks noGrp="1"/>
          </p:cNvSpPr>
          <p:nvPr>
            <p:ph idx="1"/>
          </p:nvPr>
        </p:nvSpPr>
        <p:spPr>
          <a:xfrm>
            <a:off x="457200" y="609600"/>
            <a:ext cx="8229600" cy="4525963"/>
          </a:xfrm>
        </p:spPr>
        <p:txBody>
          <a:bodyPr>
            <a:normAutofit lnSpcReduction="10000"/>
          </a:bodyPr>
          <a:lstStyle/>
          <a:p>
            <a:r>
              <a:rPr lang="en-US" sz="2800" b="1" dirty="0" smtClean="0"/>
              <a:t>Blood, Delusions, Diseases, Emergency, Environment, nerves– These are altered chapters which have been renamed &amp; reorganized</a:t>
            </a:r>
          </a:p>
          <a:p>
            <a:pPr>
              <a:buNone/>
            </a:pPr>
            <a:endParaRPr lang="en-US" sz="2800" b="1" dirty="0" smtClean="0"/>
          </a:p>
          <a:p>
            <a:r>
              <a:rPr lang="en-US" sz="2800" b="1" dirty="0" smtClean="0"/>
              <a:t>Blood, diseases, emergency, Nerves – Included in Clinical chapter</a:t>
            </a:r>
          </a:p>
          <a:p>
            <a:pPr>
              <a:buNone/>
            </a:pPr>
            <a:endParaRPr lang="en-US" sz="2800" b="1" dirty="0" smtClean="0"/>
          </a:p>
          <a:p>
            <a:r>
              <a:rPr lang="en-US" sz="2800" b="1" dirty="0" smtClean="0"/>
              <a:t>Delusions – Included in  Mind</a:t>
            </a:r>
          </a:p>
          <a:p>
            <a:pPr>
              <a:buNone/>
            </a:pPr>
            <a:endParaRPr lang="en-US" sz="2800" b="1" dirty="0" smtClean="0"/>
          </a:p>
          <a:p>
            <a:r>
              <a:rPr lang="en-US" sz="2800" b="1" dirty="0" smtClean="0"/>
              <a:t>Environment – Included in Generals</a:t>
            </a:r>
          </a:p>
          <a:p>
            <a:pPr>
              <a:buNone/>
            </a:pPr>
            <a:endParaRPr lang="en-US" dirty="0"/>
          </a:p>
        </p:txBody>
      </p:sp>
    </p:spTree>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660033"/>
                </a:solidFill>
              </a:rPr>
              <a:t>NEW CHAPTERS </a:t>
            </a:r>
            <a:endParaRPr lang="en-US" sz="4800" b="1" dirty="0">
              <a:solidFill>
                <a:srgbClr val="660033"/>
              </a:solidFill>
            </a:endParaRPr>
          </a:p>
        </p:txBody>
      </p:sp>
      <p:sp>
        <p:nvSpPr>
          <p:cNvPr id="3" name="Content Placeholder 2"/>
          <p:cNvSpPr>
            <a:spLocks noGrp="1"/>
          </p:cNvSpPr>
          <p:nvPr>
            <p:ph idx="1"/>
          </p:nvPr>
        </p:nvSpPr>
        <p:spPr/>
        <p:txBody>
          <a:bodyPr>
            <a:normAutofit fontScale="85000" lnSpcReduction="20000"/>
          </a:bodyPr>
          <a:lstStyle/>
          <a:p>
            <a:r>
              <a:rPr lang="en-US" b="1" dirty="0" smtClean="0"/>
              <a:t>Cancer</a:t>
            </a:r>
          </a:p>
          <a:p>
            <a:r>
              <a:rPr lang="en-US" b="1" dirty="0" smtClean="0"/>
              <a:t>Clinical</a:t>
            </a:r>
          </a:p>
          <a:p>
            <a:r>
              <a:rPr lang="en-US" b="1" dirty="0" smtClean="0"/>
              <a:t>Fainting</a:t>
            </a:r>
          </a:p>
          <a:p>
            <a:r>
              <a:rPr lang="en-US" b="1" dirty="0" smtClean="0"/>
              <a:t>Gallbladder</a:t>
            </a:r>
          </a:p>
          <a:p>
            <a:r>
              <a:rPr lang="en-US" b="1" dirty="0" smtClean="0"/>
              <a:t>Speech</a:t>
            </a:r>
          </a:p>
          <a:p>
            <a:r>
              <a:rPr lang="en-US" b="1" dirty="0" smtClean="0"/>
              <a:t>Spleen</a:t>
            </a:r>
          </a:p>
          <a:p>
            <a:r>
              <a:rPr lang="en-US" b="1" dirty="0" smtClean="0"/>
              <a:t>Taste</a:t>
            </a:r>
          </a:p>
          <a:p>
            <a:r>
              <a:rPr lang="en-US" b="1" dirty="0" smtClean="0"/>
              <a:t>Time</a:t>
            </a:r>
          </a:p>
          <a:p>
            <a:r>
              <a:rPr lang="en-US" b="1" dirty="0" smtClean="0"/>
              <a:t>Vaccinations</a:t>
            </a:r>
          </a:p>
          <a:p>
            <a:r>
              <a:rPr lang="en-US" b="1" dirty="0" smtClean="0"/>
              <a:t>Weakness</a:t>
            </a:r>
            <a:endParaRPr lang="en-US" b="1" dirty="0"/>
          </a:p>
        </p:txBody>
      </p:sp>
    </p:spTree>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660033"/>
                </a:solidFill>
                <a:latin typeface="Arial Rounded MT Bold" pitchFamily="34" charset="0"/>
              </a:rPr>
              <a:t>ROBIN MURPHY, ND </a:t>
            </a:r>
            <a:endParaRPr lang="en-US" sz="4000" b="1" dirty="0">
              <a:solidFill>
                <a:srgbClr val="660033"/>
              </a:solidFill>
              <a:latin typeface="Arial Rounded MT Bold" pitchFamily="34" charset="0"/>
            </a:endParaRPr>
          </a:p>
        </p:txBody>
      </p:sp>
      <p:sp>
        <p:nvSpPr>
          <p:cNvPr id="3" name="Content Placeholder 2"/>
          <p:cNvSpPr>
            <a:spLocks noGrp="1"/>
          </p:cNvSpPr>
          <p:nvPr>
            <p:ph idx="1"/>
          </p:nvPr>
        </p:nvSpPr>
        <p:spPr/>
        <p:txBody>
          <a:bodyPr>
            <a:normAutofit lnSpcReduction="10000"/>
          </a:bodyPr>
          <a:lstStyle/>
          <a:p>
            <a:pPr>
              <a:lnSpc>
                <a:spcPct val="110000"/>
              </a:lnSpc>
            </a:pPr>
            <a:r>
              <a:rPr lang="en-US" sz="2400" b="1" dirty="0" smtClean="0">
                <a:cs typeface="Arial" pitchFamily="34" charset="0"/>
              </a:rPr>
              <a:t>Dr. Robin Murphy was born August 15, 1950 in Grand Rapids, Michigan. He carried out his undergraduate studies at the University of Michigan at Ann Arbor. There he discovered their homeopathic collection and became intrigued with the system it described.</a:t>
            </a:r>
          </a:p>
          <a:p>
            <a:pPr>
              <a:lnSpc>
                <a:spcPct val="110000"/>
              </a:lnSpc>
              <a:buNone/>
            </a:pPr>
            <a:endParaRPr lang="en-US" sz="2400" b="1" dirty="0" smtClean="0">
              <a:cs typeface="Arial" pitchFamily="34" charset="0"/>
            </a:endParaRPr>
          </a:p>
          <a:p>
            <a:pPr>
              <a:lnSpc>
                <a:spcPct val="110000"/>
              </a:lnSpc>
            </a:pPr>
            <a:r>
              <a:rPr lang="en-US" sz="2400" b="1" dirty="0" smtClean="0">
                <a:cs typeface="Arial" pitchFamily="34" charset="0"/>
              </a:rPr>
              <a:t>In 1976 he entered the National College of Naturopathic Medicine (NCNM), on a Hahnemann Scholarship. While at the school he studied with Dr. Ravi </a:t>
            </a:r>
            <a:r>
              <a:rPr lang="en-US" sz="2400" b="1" dirty="0" err="1" smtClean="0">
                <a:cs typeface="Arial" pitchFamily="34" charset="0"/>
              </a:rPr>
              <a:t>Sahni</a:t>
            </a:r>
            <a:r>
              <a:rPr lang="en-US" sz="2400" b="1" dirty="0" smtClean="0">
                <a:cs typeface="Arial" pitchFamily="34" charset="0"/>
              </a:rPr>
              <a:t> and Dr. John </a:t>
            </a:r>
            <a:r>
              <a:rPr lang="en-US" sz="2400" b="1" dirty="0" err="1" smtClean="0">
                <a:cs typeface="Arial" pitchFamily="34" charset="0"/>
              </a:rPr>
              <a:t>Bastyr</a:t>
            </a:r>
            <a:r>
              <a:rPr lang="en-US" sz="2400" b="1" dirty="0" smtClean="0">
                <a:cs typeface="Arial" pitchFamily="34" charset="0"/>
              </a:rPr>
              <a:t>. He directed the homeopathy program at NCNM from 1980-1984. He also taught at </a:t>
            </a:r>
            <a:r>
              <a:rPr lang="en-US" sz="2400" b="1" dirty="0" err="1" smtClean="0">
                <a:cs typeface="Arial" pitchFamily="34" charset="0"/>
              </a:rPr>
              <a:t>Bastyr</a:t>
            </a:r>
            <a:r>
              <a:rPr lang="en-US" sz="2400" b="1" dirty="0" smtClean="0">
                <a:cs typeface="Arial" pitchFamily="34" charset="0"/>
              </a:rPr>
              <a:t> University</a:t>
            </a:r>
            <a:r>
              <a:rPr lang="en-US" sz="2400" b="1" dirty="0" smtClean="0">
                <a:latin typeface="Arial" pitchFamily="34" charset="0"/>
                <a:cs typeface="Arial" pitchFamily="34" charset="0"/>
              </a:rPr>
              <a:t>.</a:t>
            </a:r>
          </a:p>
          <a:p>
            <a:pPr>
              <a:buNone/>
            </a:pPr>
            <a:endParaRPr lang="en-US" dirty="0"/>
          </a:p>
        </p:txBody>
      </p:sp>
    </p:spTree>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660033"/>
                </a:solidFill>
              </a:rPr>
              <a:t>NEW CLINICAL CHAPTER </a:t>
            </a:r>
            <a:endParaRPr lang="en-US" b="1" dirty="0">
              <a:solidFill>
                <a:srgbClr val="660033"/>
              </a:solidFill>
            </a:endParaRPr>
          </a:p>
        </p:txBody>
      </p:sp>
      <p:sp>
        <p:nvSpPr>
          <p:cNvPr id="3" name="Content Placeholder 2"/>
          <p:cNvSpPr>
            <a:spLocks noGrp="1"/>
          </p:cNvSpPr>
          <p:nvPr>
            <p:ph idx="1"/>
          </p:nvPr>
        </p:nvSpPr>
        <p:spPr/>
        <p:txBody>
          <a:bodyPr>
            <a:normAutofit fontScale="85000" lnSpcReduction="20000"/>
          </a:bodyPr>
          <a:lstStyle/>
          <a:p>
            <a:pPr>
              <a:buNone/>
            </a:pPr>
            <a:r>
              <a:rPr lang="en-US" b="1" dirty="0" smtClean="0"/>
              <a:t>Clinical chapter is a merger of following</a:t>
            </a:r>
          </a:p>
          <a:p>
            <a:pPr>
              <a:buNone/>
            </a:pPr>
            <a:r>
              <a:rPr lang="en-US" b="1" dirty="0" smtClean="0"/>
              <a:t>chapters from the second edition –</a:t>
            </a:r>
          </a:p>
          <a:p>
            <a:r>
              <a:rPr lang="en-US" b="1" dirty="0" smtClean="0"/>
              <a:t>Blood</a:t>
            </a:r>
          </a:p>
          <a:p>
            <a:r>
              <a:rPr lang="en-US" b="1" dirty="0" smtClean="0"/>
              <a:t>Diseases</a:t>
            </a:r>
          </a:p>
          <a:p>
            <a:r>
              <a:rPr lang="en-US" b="1" dirty="0" smtClean="0"/>
              <a:t>emergency  </a:t>
            </a:r>
          </a:p>
          <a:p>
            <a:r>
              <a:rPr lang="en-US" b="1" dirty="0" smtClean="0"/>
              <a:t>nerves. </a:t>
            </a:r>
          </a:p>
          <a:p>
            <a:pPr>
              <a:buNone/>
            </a:pPr>
            <a:r>
              <a:rPr lang="en-US" b="1" dirty="0" smtClean="0"/>
              <a:t>Clinical chapter contains rubrics relating to blood,</a:t>
            </a:r>
          </a:p>
          <a:p>
            <a:pPr>
              <a:buNone/>
            </a:pPr>
            <a:r>
              <a:rPr lang="en-US" b="1" dirty="0" smtClean="0"/>
              <a:t>diseases, emergency &amp; nerves, disorders,</a:t>
            </a:r>
          </a:p>
          <a:p>
            <a:pPr>
              <a:buNone/>
            </a:pPr>
            <a:r>
              <a:rPr lang="en-US" b="1" dirty="0" smtClean="0"/>
              <a:t>diagnostics, pathologies, tissue changes.</a:t>
            </a:r>
          </a:p>
          <a:p>
            <a:r>
              <a:rPr lang="en-US" b="1" dirty="0" smtClean="0"/>
              <a:t>This chapter is updated &amp; edited.</a:t>
            </a:r>
          </a:p>
          <a:p>
            <a:endParaRPr lang="en-US" dirty="0"/>
          </a:p>
        </p:txBody>
      </p:sp>
    </p:spTree>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660033"/>
                </a:solidFill>
              </a:rPr>
              <a:t>NEW RUBRICS &amp; ADDITIONS </a:t>
            </a:r>
            <a:endParaRPr lang="en-US" b="1" dirty="0">
              <a:solidFill>
                <a:srgbClr val="660033"/>
              </a:solidFill>
            </a:endParaRPr>
          </a:p>
        </p:txBody>
      </p:sp>
      <p:sp>
        <p:nvSpPr>
          <p:cNvPr id="3" name="Content Placeholder 2"/>
          <p:cNvSpPr>
            <a:spLocks noGrp="1"/>
          </p:cNvSpPr>
          <p:nvPr>
            <p:ph idx="1"/>
          </p:nvPr>
        </p:nvSpPr>
        <p:spPr>
          <a:xfrm>
            <a:off x="457200" y="2286000"/>
            <a:ext cx="8229600" cy="4114800"/>
          </a:xfrm>
        </p:spPr>
        <p:txBody>
          <a:bodyPr/>
          <a:lstStyle/>
          <a:p>
            <a:r>
              <a:rPr lang="en-US" b="1" dirty="0" smtClean="0"/>
              <a:t>New additions are from Mac repertory, Reference works homoeopathic soft ware, </a:t>
            </a:r>
            <a:r>
              <a:rPr lang="en-US" b="1" dirty="0" err="1" smtClean="0"/>
              <a:t>Knerr’s</a:t>
            </a:r>
            <a:r>
              <a:rPr lang="en-US" b="1" dirty="0" smtClean="0"/>
              <a:t> Repertory, Allen’s symptom index of the encyclopedia of pure </a:t>
            </a:r>
            <a:r>
              <a:rPr lang="en-US" b="1" dirty="0" err="1" smtClean="0"/>
              <a:t>materia</a:t>
            </a:r>
            <a:r>
              <a:rPr lang="en-US" b="1" dirty="0" smtClean="0"/>
              <a:t> </a:t>
            </a:r>
            <a:r>
              <a:rPr lang="en-US" b="1" dirty="0" err="1" smtClean="0"/>
              <a:t>medica</a:t>
            </a:r>
            <a:r>
              <a:rPr lang="en-US" b="1" dirty="0" smtClean="0"/>
              <a:t>.</a:t>
            </a:r>
            <a:endParaRPr lang="en-US" b="1" dirty="0"/>
          </a:p>
        </p:txBody>
      </p:sp>
    </p:spTree>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660033"/>
                </a:solidFill>
              </a:rPr>
              <a:t>HOMOEOPATHIC REFERENCES</a:t>
            </a:r>
            <a:endParaRPr lang="en-US" sz="4800" b="1" dirty="0">
              <a:solidFill>
                <a:srgbClr val="660033"/>
              </a:solidFill>
            </a:endParaRPr>
          </a:p>
        </p:txBody>
      </p:sp>
      <p:sp>
        <p:nvSpPr>
          <p:cNvPr id="3" name="Content Placeholder 2"/>
          <p:cNvSpPr>
            <a:spLocks noGrp="1"/>
          </p:cNvSpPr>
          <p:nvPr>
            <p:ph idx="1"/>
          </p:nvPr>
        </p:nvSpPr>
        <p:spPr>
          <a:xfrm>
            <a:off x="457200" y="2514600"/>
            <a:ext cx="8229600" cy="3886200"/>
          </a:xfrm>
        </p:spPr>
        <p:txBody>
          <a:bodyPr/>
          <a:lstStyle/>
          <a:p>
            <a:r>
              <a:rPr lang="en-US" b="1" dirty="0" smtClean="0"/>
              <a:t>Reference works include Homoeopathic books , proving &amp; journals, small clinical &amp; therapeutic books . The reference list has been expanded &amp; updated.</a:t>
            </a:r>
            <a:endParaRPr lang="en-US" b="1" dirty="0"/>
          </a:p>
        </p:txBody>
      </p:sp>
    </p:spTree>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660033"/>
                </a:solidFill>
              </a:rPr>
              <a:t>HOMOEOPATHIC REMEDY LIST </a:t>
            </a:r>
            <a:endParaRPr lang="en-US" sz="4000" dirty="0">
              <a:solidFill>
                <a:srgbClr val="00B0F0"/>
              </a:solidFill>
            </a:endParaRPr>
          </a:p>
        </p:txBody>
      </p:sp>
      <p:sp>
        <p:nvSpPr>
          <p:cNvPr id="3" name="Content Placeholder 2"/>
          <p:cNvSpPr>
            <a:spLocks noGrp="1"/>
          </p:cNvSpPr>
          <p:nvPr>
            <p:ph idx="1"/>
          </p:nvPr>
        </p:nvSpPr>
        <p:spPr>
          <a:xfrm>
            <a:off x="457200" y="2133600"/>
            <a:ext cx="8229600" cy="4267200"/>
          </a:xfrm>
        </p:spPr>
        <p:txBody>
          <a:bodyPr/>
          <a:lstStyle/>
          <a:p>
            <a:r>
              <a:rPr lang="en-US" b="1" dirty="0" smtClean="0"/>
              <a:t>Remedy list is included in the last portion of Repertory for easy access. </a:t>
            </a:r>
          </a:p>
          <a:p>
            <a:pPr>
              <a:buNone/>
            </a:pPr>
            <a:endParaRPr lang="en-US" b="1" dirty="0" smtClean="0"/>
          </a:p>
          <a:p>
            <a:r>
              <a:rPr lang="en-US" b="1" dirty="0" smtClean="0"/>
              <a:t>It includes the remedy abbreviations used in the Medical Repertory &amp; general homoeopathic </a:t>
            </a:r>
            <a:r>
              <a:rPr lang="en-US" b="1" dirty="0" err="1" smtClean="0"/>
              <a:t>Materia</a:t>
            </a:r>
            <a:r>
              <a:rPr lang="en-US" b="1" dirty="0" smtClean="0"/>
              <a:t> </a:t>
            </a:r>
            <a:r>
              <a:rPr lang="en-US" b="1" dirty="0" err="1" smtClean="0"/>
              <a:t>Medicas</a:t>
            </a:r>
            <a:r>
              <a:rPr lang="en-US" b="1" dirty="0" smtClean="0"/>
              <a:t> , full </a:t>
            </a:r>
            <a:r>
              <a:rPr lang="en-US" b="1" dirty="0" err="1" smtClean="0"/>
              <a:t>latin</a:t>
            </a:r>
            <a:r>
              <a:rPr lang="en-US" b="1" dirty="0" smtClean="0"/>
              <a:t> names, common names with family name</a:t>
            </a:r>
            <a:endParaRPr lang="en-US" b="1" dirty="0"/>
          </a:p>
        </p:txBody>
      </p:sp>
    </p:spTree>
  </p:cSld>
  <p:clrMapOvr>
    <a:masterClrMapping/>
  </p:clrMapOvr>
  <p:transition spd="slow">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660033"/>
                </a:solidFill>
              </a:rPr>
              <a:t>WORD INDEX </a:t>
            </a:r>
            <a:endParaRPr lang="en-US" sz="4800" b="1" dirty="0">
              <a:solidFill>
                <a:srgbClr val="660033"/>
              </a:solidFill>
            </a:endParaRPr>
          </a:p>
        </p:txBody>
      </p:sp>
      <p:sp>
        <p:nvSpPr>
          <p:cNvPr id="3" name="Content Placeholder 2"/>
          <p:cNvSpPr>
            <a:spLocks noGrp="1"/>
          </p:cNvSpPr>
          <p:nvPr>
            <p:ph idx="1"/>
          </p:nvPr>
        </p:nvSpPr>
        <p:spPr/>
        <p:txBody>
          <a:bodyPr/>
          <a:lstStyle/>
          <a:p>
            <a:r>
              <a:rPr lang="en-US" b="1" dirty="0" smtClean="0"/>
              <a:t>It is seen at the back of the repertory. It is expanded to include many clinical conditions &amp; states.</a:t>
            </a:r>
          </a:p>
          <a:p>
            <a:pPr>
              <a:buNone/>
            </a:pPr>
            <a:r>
              <a:rPr lang="en-US" b="1" dirty="0" smtClean="0"/>
              <a:t/>
            </a:r>
            <a:br>
              <a:rPr lang="en-US" b="1" dirty="0" smtClean="0"/>
            </a:br>
            <a:r>
              <a:rPr lang="en-US" b="1" dirty="0" smtClean="0"/>
              <a:t>Common words found in many chapters are not included. E.g. Burning</a:t>
            </a:r>
            <a:endParaRPr lang="en-US" b="1" dirty="0"/>
          </a:p>
        </p:txBody>
      </p:sp>
    </p:spTree>
  </p:cSld>
  <p:clrMapOvr>
    <a:masterClrMapping/>
  </p:clrMapOvr>
  <p:transition spd="slow">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660033"/>
                </a:solidFill>
              </a:rPr>
              <a:t>ABBREVIATIONS</a:t>
            </a:r>
            <a:endParaRPr lang="en-US" sz="4800" b="1" dirty="0">
              <a:solidFill>
                <a:srgbClr val="660033"/>
              </a:solidFill>
            </a:endParaRPr>
          </a:p>
        </p:txBody>
      </p:sp>
      <p:sp>
        <p:nvSpPr>
          <p:cNvPr id="3" name="Content Placeholder 2"/>
          <p:cNvSpPr>
            <a:spLocks noGrp="1"/>
          </p:cNvSpPr>
          <p:nvPr>
            <p:ph idx="1"/>
          </p:nvPr>
        </p:nvSpPr>
        <p:spPr>
          <a:xfrm>
            <a:off x="457200" y="2057400"/>
            <a:ext cx="8229600" cy="4343400"/>
          </a:xfrm>
        </p:spPr>
        <p:txBody>
          <a:bodyPr/>
          <a:lstStyle/>
          <a:p>
            <a:pPr>
              <a:buNone/>
            </a:pPr>
            <a:r>
              <a:rPr lang="en-US" b="1" dirty="0" smtClean="0"/>
              <a:t>Abbreviations used in this book are :</a:t>
            </a:r>
          </a:p>
          <a:p>
            <a:pPr>
              <a:buNone/>
            </a:pPr>
            <a:endParaRPr lang="en-US" b="1" dirty="0" smtClean="0"/>
          </a:p>
          <a:p>
            <a:pPr lvl="0"/>
            <a:r>
              <a:rPr lang="en-US" b="1" dirty="0" err="1" smtClean="0"/>
              <a:t>Agg</a:t>
            </a:r>
            <a:r>
              <a:rPr lang="en-US" b="1" dirty="0" smtClean="0"/>
              <a:t> – aggravated by, worse from or symptoms increased by</a:t>
            </a:r>
          </a:p>
          <a:p>
            <a:pPr lvl="0">
              <a:buNone/>
            </a:pPr>
            <a:endParaRPr lang="en-US" b="1" dirty="0" smtClean="0"/>
          </a:p>
          <a:p>
            <a:pPr lvl="0"/>
            <a:r>
              <a:rPr lang="en-US" b="1" dirty="0" err="1" smtClean="0"/>
              <a:t>Amel</a:t>
            </a:r>
            <a:r>
              <a:rPr lang="en-US" b="1" dirty="0" smtClean="0"/>
              <a:t> – ameliorated by, better from, or symptoms decreased by </a:t>
            </a:r>
          </a:p>
          <a:p>
            <a:endParaRPr lang="en-US" dirty="0"/>
          </a:p>
        </p:txBody>
      </p:sp>
    </p:spTree>
  </p:cSld>
  <p:clrMapOvr>
    <a:masterClrMapping/>
  </p:clrMapOvr>
  <p:transition spd="slow">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660033"/>
                </a:solidFill>
              </a:rPr>
              <a:t>INTRODUCTION </a:t>
            </a:r>
            <a:endParaRPr lang="en-US" sz="5400" b="1" dirty="0">
              <a:solidFill>
                <a:srgbClr val="660033"/>
              </a:solidFill>
            </a:endParaRPr>
          </a:p>
        </p:txBody>
      </p:sp>
      <p:sp>
        <p:nvSpPr>
          <p:cNvPr id="3" name="Content Placeholder 2"/>
          <p:cNvSpPr>
            <a:spLocks noGrp="1"/>
          </p:cNvSpPr>
          <p:nvPr>
            <p:ph idx="1"/>
          </p:nvPr>
        </p:nvSpPr>
        <p:spPr>
          <a:xfrm>
            <a:off x="457200" y="2057400"/>
            <a:ext cx="8229600" cy="4343400"/>
          </a:xfrm>
        </p:spPr>
        <p:txBody>
          <a:bodyPr/>
          <a:lstStyle/>
          <a:p>
            <a:r>
              <a:rPr lang="en-US" b="1" dirty="0" smtClean="0"/>
              <a:t>Introduction is by Robin Murphy N D.</a:t>
            </a:r>
          </a:p>
          <a:p>
            <a:pPr>
              <a:buNone/>
            </a:pPr>
            <a:endParaRPr lang="en-US" b="1" dirty="0" smtClean="0"/>
          </a:p>
          <a:p>
            <a:r>
              <a:rPr lang="en-US" b="1" dirty="0" smtClean="0"/>
              <a:t> He gives a glimpse about origin of  Repertory &amp; its compilation, Repertory Schemes, case analysis, sources of rubrics, gradations, format.</a:t>
            </a:r>
            <a:endParaRPr lang="en-US" b="1" dirty="0"/>
          </a:p>
        </p:txBody>
      </p:sp>
    </p:spTree>
  </p:cSld>
  <p:clrMapOvr>
    <a:masterClrMapping/>
  </p:clrMapOvr>
  <p:transition spd="slow">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660033"/>
                </a:solidFill>
              </a:rPr>
              <a:t>COMMON REPERTORY SCHEMES</a:t>
            </a:r>
            <a:endParaRPr lang="en-US" b="1" dirty="0">
              <a:solidFill>
                <a:srgbClr val="660033"/>
              </a:solidFill>
            </a:endParaRPr>
          </a:p>
        </p:txBody>
      </p:sp>
      <p:sp>
        <p:nvSpPr>
          <p:cNvPr id="3" name="Content Placeholder 2"/>
          <p:cNvSpPr>
            <a:spLocks noGrp="1"/>
          </p:cNvSpPr>
          <p:nvPr>
            <p:ph idx="1"/>
          </p:nvPr>
        </p:nvSpPr>
        <p:spPr>
          <a:xfrm>
            <a:off x="457200" y="2819400"/>
            <a:ext cx="8229600" cy="3581400"/>
          </a:xfrm>
        </p:spPr>
        <p:txBody>
          <a:bodyPr/>
          <a:lstStyle/>
          <a:p>
            <a:r>
              <a:rPr lang="en-US" b="1" dirty="0" err="1" smtClean="0"/>
              <a:t>Hierarchial</a:t>
            </a:r>
            <a:r>
              <a:rPr lang="en-US" b="1" dirty="0" smtClean="0"/>
              <a:t>/anatomical/Theoretical</a:t>
            </a:r>
          </a:p>
          <a:p>
            <a:r>
              <a:rPr lang="en-US" b="1" dirty="0" smtClean="0"/>
              <a:t>Concordance/Symptomatic</a:t>
            </a:r>
          </a:p>
          <a:p>
            <a:r>
              <a:rPr lang="en-US" b="1" dirty="0" smtClean="0"/>
              <a:t>Alphabetical / Clinical </a:t>
            </a:r>
          </a:p>
          <a:p>
            <a:pPr>
              <a:buNone/>
            </a:pPr>
            <a:endParaRPr lang="en-US" dirty="0"/>
          </a:p>
        </p:txBody>
      </p:sp>
    </p:spTree>
  </p:cSld>
  <p:clrMapOvr>
    <a:masterClrMapping/>
  </p:clrMapOvr>
  <p:transition spd="slow">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err="1" smtClean="0">
                <a:solidFill>
                  <a:srgbClr val="660033"/>
                </a:solidFill>
              </a:rPr>
              <a:t>HAHNEMANNIAN</a:t>
            </a:r>
            <a:r>
              <a:rPr lang="en-US" sz="4000" b="1" dirty="0" smtClean="0">
                <a:solidFill>
                  <a:srgbClr val="660033"/>
                </a:solidFill>
              </a:rPr>
              <a:t> SCHEMA</a:t>
            </a:r>
            <a:r>
              <a:rPr lang="en-US" sz="3600" dirty="0" smtClean="0">
                <a:solidFill>
                  <a:srgbClr val="00B0F0"/>
                </a:solidFill>
              </a:rPr>
              <a:t>  </a:t>
            </a:r>
            <a:endParaRPr lang="en-US" dirty="0"/>
          </a:p>
        </p:txBody>
      </p:sp>
      <p:sp>
        <p:nvSpPr>
          <p:cNvPr id="3" name="Content Placeholder 2"/>
          <p:cNvSpPr>
            <a:spLocks noGrp="1"/>
          </p:cNvSpPr>
          <p:nvPr>
            <p:ph idx="1"/>
          </p:nvPr>
        </p:nvSpPr>
        <p:spPr>
          <a:xfrm>
            <a:off x="457200" y="2133600"/>
            <a:ext cx="8229600" cy="4267200"/>
          </a:xfrm>
        </p:spPr>
        <p:txBody>
          <a:bodyPr/>
          <a:lstStyle/>
          <a:p>
            <a:r>
              <a:rPr lang="en-US" b="1" dirty="0" smtClean="0"/>
              <a:t>He offered an out line for recording the information gathered from the experimental proving of Homoeopathic remedies. This became the schema for </a:t>
            </a:r>
            <a:r>
              <a:rPr lang="en-US" b="1" dirty="0" err="1" smtClean="0"/>
              <a:t>Materia</a:t>
            </a:r>
            <a:r>
              <a:rPr lang="en-US" b="1" dirty="0" smtClean="0"/>
              <a:t> </a:t>
            </a:r>
            <a:r>
              <a:rPr lang="en-US" b="1" dirty="0" err="1" smtClean="0"/>
              <a:t>Medica</a:t>
            </a:r>
            <a:r>
              <a:rPr lang="en-US" b="1" dirty="0" smtClean="0"/>
              <a:t> </a:t>
            </a:r>
            <a:r>
              <a:rPr lang="en-US" b="1" dirty="0" err="1" smtClean="0"/>
              <a:t>Pura</a:t>
            </a:r>
            <a:r>
              <a:rPr lang="en-US" b="1" dirty="0" smtClean="0"/>
              <a:t>. It begins with vertigo goes through more than 50 sections ending with emotions &amp; mind</a:t>
            </a:r>
            <a:r>
              <a:rPr lang="en-US" dirty="0" smtClean="0"/>
              <a:t>.</a:t>
            </a:r>
            <a:endParaRPr lang="en-US" dirty="0"/>
          </a:p>
        </p:txBody>
      </p:sp>
    </p:spTree>
  </p:cSld>
  <p:clrMapOvr>
    <a:masterClrMapping/>
  </p:clrMapOvr>
  <p:transition spd="slow">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srgbClr val="660033"/>
                </a:solidFill>
              </a:rPr>
              <a:t>KENT’S REPERTORY </a:t>
            </a:r>
            <a:r>
              <a:rPr lang="en-US" dirty="0" smtClean="0">
                <a:solidFill>
                  <a:srgbClr val="00B0F0"/>
                </a:solidFill>
              </a:rPr>
              <a:t> </a:t>
            </a:r>
            <a:endParaRPr lang="en-US" dirty="0">
              <a:solidFill>
                <a:srgbClr val="00B0F0"/>
              </a:solidFill>
            </a:endParaRPr>
          </a:p>
        </p:txBody>
      </p:sp>
      <p:sp>
        <p:nvSpPr>
          <p:cNvPr id="3" name="Content Placeholder 2"/>
          <p:cNvSpPr>
            <a:spLocks noGrp="1"/>
          </p:cNvSpPr>
          <p:nvPr>
            <p:ph idx="1"/>
          </p:nvPr>
        </p:nvSpPr>
        <p:spPr>
          <a:xfrm>
            <a:off x="457200" y="2438400"/>
            <a:ext cx="8229600" cy="3962400"/>
          </a:xfrm>
        </p:spPr>
        <p:txBody>
          <a:bodyPr/>
          <a:lstStyle/>
          <a:p>
            <a:r>
              <a:rPr lang="en-US" b="1" dirty="0" smtClean="0"/>
              <a:t>It was based on  the assumption that all cases should be analyzed from generals to particulars, from psychological to physical.</a:t>
            </a:r>
            <a:endParaRPr lang="en-US" b="1" dirty="0"/>
          </a:p>
        </p:txBody>
      </p:sp>
    </p:spTree>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914400"/>
            <a:ext cx="8229600" cy="4953000"/>
          </a:xfrm>
        </p:spPr>
        <p:txBody>
          <a:bodyPr>
            <a:normAutofit lnSpcReduction="10000"/>
          </a:bodyPr>
          <a:lstStyle/>
          <a:p>
            <a:pPr>
              <a:lnSpc>
                <a:spcPct val="120000"/>
              </a:lnSpc>
            </a:pPr>
            <a:r>
              <a:rPr lang="en-US" sz="2400" b="1" dirty="0" smtClean="0">
                <a:cs typeface="Arial" pitchFamily="34" charset="0"/>
              </a:rPr>
              <a:t>Dr. Murphy was one of the earliest seminar teachers and is responsible for introducing many people to homeopathy. He takes a practical approach to homeopathic education, bringing clarity to the interrelation between philosophy, </a:t>
            </a:r>
            <a:r>
              <a:rPr lang="en-US" sz="2400" b="1" dirty="0" err="1" smtClean="0">
                <a:cs typeface="Arial" pitchFamily="34" charset="0"/>
              </a:rPr>
              <a:t>materia</a:t>
            </a:r>
            <a:r>
              <a:rPr lang="en-US" sz="2400" b="1" dirty="0" smtClean="0">
                <a:cs typeface="Arial" pitchFamily="34" charset="0"/>
              </a:rPr>
              <a:t> </a:t>
            </a:r>
            <a:r>
              <a:rPr lang="en-US" sz="2400" b="1" dirty="0" err="1" smtClean="0">
                <a:cs typeface="Arial" pitchFamily="34" charset="0"/>
              </a:rPr>
              <a:t>medica</a:t>
            </a:r>
            <a:r>
              <a:rPr lang="en-US" sz="2400" b="1" dirty="0" smtClean="0">
                <a:cs typeface="Arial" pitchFamily="34" charset="0"/>
              </a:rPr>
              <a:t>, and repertory work.</a:t>
            </a:r>
          </a:p>
          <a:p>
            <a:pPr>
              <a:lnSpc>
                <a:spcPct val="120000"/>
              </a:lnSpc>
              <a:buNone/>
            </a:pPr>
            <a:endParaRPr lang="en-US" sz="2400" b="1" dirty="0" smtClean="0">
              <a:cs typeface="Arial" pitchFamily="34" charset="0"/>
            </a:endParaRPr>
          </a:p>
          <a:p>
            <a:pPr>
              <a:lnSpc>
                <a:spcPct val="120000"/>
              </a:lnSpc>
              <a:buNone/>
            </a:pPr>
            <a:endParaRPr lang="en-US" sz="2400" b="1" dirty="0" smtClean="0">
              <a:cs typeface="Arial" pitchFamily="34" charset="0"/>
            </a:endParaRPr>
          </a:p>
          <a:p>
            <a:pPr>
              <a:lnSpc>
                <a:spcPct val="120000"/>
              </a:lnSpc>
            </a:pPr>
            <a:r>
              <a:rPr lang="en-US" sz="2400" b="1" dirty="0" smtClean="0">
                <a:cs typeface="Arial" pitchFamily="34" charset="0"/>
              </a:rPr>
              <a:t>He published the </a:t>
            </a:r>
            <a:r>
              <a:rPr lang="en-US" sz="2400" b="1" i="1" dirty="0" smtClean="0">
                <a:cs typeface="Arial" pitchFamily="34" charset="0"/>
              </a:rPr>
              <a:t>Homeopathic Medical </a:t>
            </a:r>
            <a:r>
              <a:rPr lang="en-US" sz="2400" b="1" i="1" dirty="0" err="1" smtClean="0">
                <a:cs typeface="Arial" pitchFamily="34" charset="0"/>
              </a:rPr>
              <a:t>Repertor</a:t>
            </a:r>
            <a:r>
              <a:rPr lang="en-US" sz="2400" b="1" dirty="0" smtClean="0">
                <a:cs typeface="Arial" pitchFamily="34" charset="0"/>
              </a:rPr>
              <a:t> in 1993, and the </a:t>
            </a:r>
            <a:r>
              <a:rPr lang="en-US" sz="2400" b="1" i="1" dirty="0" smtClean="0">
                <a:cs typeface="Arial" pitchFamily="34" charset="0"/>
              </a:rPr>
              <a:t>Lotus </a:t>
            </a:r>
            <a:r>
              <a:rPr lang="en-US" sz="2400" b="1" i="1" dirty="0" err="1" smtClean="0">
                <a:cs typeface="Arial" pitchFamily="34" charset="0"/>
              </a:rPr>
              <a:t>Materia</a:t>
            </a:r>
            <a:r>
              <a:rPr lang="en-US" sz="2400" b="1" i="1" dirty="0" smtClean="0">
                <a:cs typeface="Arial" pitchFamily="34" charset="0"/>
              </a:rPr>
              <a:t> </a:t>
            </a:r>
            <a:r>
              <a:rPr lang="en-US" sz="2400" b="1" i="1" dirty="0" err="1" smtClean="0">
                <a:cs typeface="Arial" pitchFamily="34" charset="0"/>
              </a:rPr>
              <a:t>Medica</a:t>
            </a:r>
            <a:r>
              <a:rPr lang="en-US" sz="2400" b="1" dirty="0" smtClean="0">
                <a:cs typeface="Arial" pitchFamily="34" charset="0"/>
              </a:rPr>
              <a:t> in 1996. He is the director of the Hahnemann Academy of North America which sponsors seminars on homeopathy and natural medicine</a:t>
            </a:r>
            <a:r>
              <a:rPr lang="en-US" b="1" dirty="0" smtClean="0">
                <a:cs typeface="Arial" pitchFamily="34" charset="0"/>
              </a:rPr>
              <a:t>.</a:t>
            </a:r>
          </a:p>
          <a:p>
            <a:endParaRPr lang="en-US" dirty="0"/>
          </a:p>
        </p:txBody>
      </p:sp>
    </p:spTree>
  </p:cSld>
  <p:clrMapOvr>
    <a:masterClrMapping/>
  </p:clrMapOvr>
  <p:transition spd="slow">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660033"/>
                </a:solidFill>
              </a:rPr>
              <a:t>VIEW OF T F ALLEN </a:t>
            </a:r>
            <a:endParaRPr lang="en-US" sz="4800" b="1" dirty="0">
              <a:solidFill>
                <a:srgbClr val="660033"/>
              </a:solidFill>
            </a:endParaRPr>
          </a:p>
        </p:txBody>
      </p:sp>
      <p:sp>
        <p:nvSpPr>
          <p:cNvPr id="3" name="Content Placeholder 2"/>
          <p:cNvSpPr>
            <a:spLocks noGrp="1"/>
          </p:cNvSpPr>
          <p:nvPr>
            <p:ph idx="1"/>
          </p:nvPr>
        </p:nvSpPr>
        <p:spPr>
          <a:xfrm>
            <a:off x="457200" y="1905000"/>
            <a:ext cx="8229600" cy="4495800"/>
          </a:xfrm>
        </p:spPr>
        <p:txBody>
          <a:bodyPr>
            <a:normAutofit/>
          </a:bodyPr>
          <a:lstStyle/>
          <a:p>
            <a:r>
              <a:rPr lang="en-US" sz="2800" b="1" dirty="0" smtClean="0"/>
              <a:t>Repertories must be </a:t>
            </a:r>
            <a:r>
              <a:rPr lang="en-US" sz="2800" b="1" dirty="0" err="1" smtClean="0"/>
              <a:t>organised</a:t>
            </a:r>
            <a:r>
              <a:rPr lang="en-US" sz="2800" b="1" dirty="0" smtClean="0"/>
              <a:t> in  a </a:t>
            </a:r>
            <a:r>
              <a:rPr lang="en-US" sz="2800" b="1" dirty="0" err="1" smtClean="0"/>
              <a:t>hieraarchial</a:t>
            </a:r>
            <a:r>
              <a:rPr lang="en-US" sz="2800" b="1" dirty="0" smtClean="0"/>
              <a:t> order or in a simple alphabetical order ( Introduction to the Index of the Encyclopedia of Pure </a:t>
            </a:r>
            <a:r>
              <a:rPr lang="en-US" sz="2800" b="1" dirty="0" err="1" smtClean="0"/>
              <a:t>Materia</a:t>
            </a:r>
            <a:r>
              <a:rPr lang="en-US" sz="2800" b="1" dirty="0" smtClean="0"/>
              <a:t> </a:t>
            </a:r>
            <a:r>
              <a:rPr lang="en-US" sz="2800" b="1" dirty="0" err="1" smtClean="0"/>
              <a:t>Medica</a:t>
            </a:r>
            <a:r>
              <a:rPr lang="en-US" sz="2800" b="1" dirty="0" smtClean="0"/>
              <a:t>). According to Dr. T F Allen future standard works must be free from theoretical ideas concerning the physiological action of remedies &amp; must classify </a:t>
            </a:r>
            <a:r>
              <a:rPr lang="en-US" sz="2800" b="1" dirty="0" err="1" smtClean="0"/>
              <a:t>symptomatology</a:t>
            </a:r>
            <a:r>
              <a:rPr lang="en-US" sz="2800" b="1" dirty="0" smtClean="0"/>
              <a:t> in a form which permit ready reference &amp; enable numerous </a:t>
            </a:r>
            <a:r>
              <a:rPr lang="en-US" sz="2800" b="1" dirty="0" err="1" smtClean="0"/>
              <a:t>provings</a:t>
            </a:r>
            <a:r>
              <a:rPr lang="en-US" sz="2800" b="1" dirty="0" smtClean="0"/>
              <a:t> to be condensed.</a:t>
            </a:r>
            <a:endParaRPr lang="en-US" sz="2800" b="1" dirty="0"/>
          </a:p>
        </p:txBody>
      </p:sp>
    </p:spTree>
  </p:cSld>
  <p:clrMapOvr>
    <a:masterClrMapping/>
  </p:clrMapOvr>
  <p:transition spd="slow">
    <p:randomBa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660033"/>
                </a:solidFill>
              </a:rPr>
              <a:t>NATURAL HIERARCHY USED FOR CASE ANALYSIS </a:t>
            </a:r>
            <a:endParaRPr lang="en-US" b="1" dirty="0">
              <a:solidFill>
                <a:srgbClr val="660033"/>
              </a:solidFill>
            </a:endParaRPr>
          </a:p>
        </p:txBody>
      </p:sp>
      <p:sp>
        <p:nvSpPr>
          <p:cNvPr id="3" name="Content Placeholder 2"/>
          <p:cNvSpPr>
            <a:spLocks noGrp="1"/>
          </p:cNvSpPr>
          <p:nvPr>
            <p:ph idx="1"/>
          </p:nvPr>
        </p:nvSpPr>
        <p:spPr>
          <a:xfrm>
            <a:off x="457200" y="1981200"/>
            <a:ext cx="8229600" cy="4419600"/>
          </a:xfrm>
        </p:spPr>
        <p:txBody>
          <a:bodyPr>
            <a:normAutofit lnSpcReduction="10000"/>
          </a:bodyPr>
          <a:lstStyle/>
          <a:p>
            <a:pPr lvl="0"/>
            <a:r>
              <a:rPr lang="en-US" sz="2800" b="1" dirty="0" smtClean="0"/>
              <a:t>Most life threatening to the patient</a:t>
            </a:r>
          </a:p>
          <a:p>
            <a:pPr lvl="0"/>
            <a:r>
              <a:rPr lang="en-US" sz="2800" b="1" dirty="0" smtClean="0"/>
              <a:t>Causative factors in the case</a:t>
            </a:r>
          </a:p>
          <a:p>
            <a:pPr lvl="0"/>
            <a:r>
              <a:rPr lang="en-US" sz="2800" b="1" dirty="0" smtClean="0"/>
              <a:t>Most severe or important presenting symptoms </a:t>
            </a:r>
          </a:p>
          <a:p>
            <a:pPr lvl="0">
              <a:buNone/>
            </a:pPr>
            <a:endParaRPr lang="en-US" sz="2800" b="1" dirty="0" smtClean="0"/>
          </a:p>
          <a:p>
            <a:pPr>
              <a:buNone/>
            </a:pPr>
            <a:r>
              <a:rPr lang="en-US" sz="2800" b="1" dirty="0" smtClean="0"/>
              <a:t>But a fixed hierarchy is against the</a:t>
            </a:r>
          </a:p>
          <a:p>
            <a:pPr>
              <a:buNone/>
            </a:pPr>
            <a:r>
              <a:rPr lang="en-US" sz="2800" b="1" dirty="0" smtClean="0"/>
              <a:t>individualization &amp; we must perceive the</a:t>
            </a:r>
          </a:p>
          <a:p>
            <a:pPr>
              <a:buNone/>
            </a:pPr>
            <a:r>
              <a:rPr lang="en-US" sz="2800" b="1" dirty="0" smtClean="0"/>
              <a:t>unique hierarchy of each case as natural order</a:t>
            </a:r>
          </a:p>
          <a:p>
            <a:pPr>
              <a:buNone/>
            </a:pPr>
            <a:r>
              <a:rPr lang="en-US" sz="2800" b="1" dirty="0" smtClean="0"/>
              <a:t>is deranged in to multiple unpredictable</a:t>
            </a:r>
          </a:p>
          <a:p>
            <a:pPr>
              <a:buNone/>
            </a:pPr>
            <a:r>
              <a:rPr lang="en-US" sz="2800" b="1" dirty="0" smtClean="0"/>
              <a:t>patterns.</a:t>
            </a:r>
          </a:p>
          <a:p>
            <a:endParaRPr lang="en-US" dirty="0"/>
          </a:p>
        </p:txBody>
      </p:sp>
    </p:spTree>
  </p:cSld>
  <p:clrMapOvr>
    <a:masterClrMapping/>
  </p:clrMapOvr>
  <p:transition spd="slow">
    <p:randomBa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en-US" sz="2800" b="1" dirty="0" smtClean="0"/>
              <a:t>Robin Murphy created a new scheme that would facilitate access to rubrics at all levels </a:t>
            </a:r>
            <a:r>
              <a:rPr lang="en-US" sz="2800" b="1" dirty="0" err="1" smtClean="0"/>
              <a:t>inorder</a:t>
            </a:r>
            <a:r>
              <a:rPr lang="en-US" sz="2800" b="1" dirty="0" smtClean="0"/>
              <a:t> to provide clearer images of the anatomical, physiological &amp; clinical rubric groups</a:t>
            </a:r>
          </a:p>
          <a:p>
            <a:pPr>
              <a:buNone/>
            </a:pPr>
            <a:endParaRPr lang="en-US" sz="2800" b="1" dirty="0" smtClean="0"/>
          </a:p>
          <a:p>
            <a:r>
              <a:rPr lang="en-US" sz="2800" b="1" dirty="0" err="1" smtClean="0"/>
              <a:t>Eg</a:t>
            </a:r>
            <a:r>
              <a:rPr lang="en-US" sz="2800" b="1" dirty="0" smtClean="0"/>
              <a:t>. All lung rubrics are given in one place instead  of scattered in chest chapter.</a:t>
            </a:r>
          </a:p>
          <a:p>
            <a:pPr>
              <a:buNone/>
            </a:pPr>
            <a:endParaRPr lang="en-US" sz="2800" b="1" dirty="0" smtClean="0"/>
          </a:p>
          <a:p>
            <a:r>
              <a:rPr lang="en-US" sz="2800" b="1" dirty="0" smtClean="0"/>
              <a:t>This schema allows  easy transition from particular to general chapters &amp; </a:t>
            </a:r>
            <a:r>
              <a:rPr lang="en-US" sz="2800" b="1" dirty="0" err="1" smtClean="0"/>
              <a:t>viceversa</a:t>
            </a:r>
            <a:r>
              <a:rPr lang="en-US" sz="2800" b="1" dirty="0" smtClean="0"/>
              <a:t>.</a:t>
            </a:r>
          </a:p>
          <a:p>
            <a:pPr>
              <a:buNone/>
            </a:pPr>
            <a:endParaRPr lang="en-US" dirty="0"/>
          </a:p>
        </p:txBody>
      </p:sp>
    </p:spTree>
  </p:cSld>
  <p:clrMapOvr>
    <a:masterClrMapping/>
  </p:clrMapOvr>
  <p:transition spd="slow">
    <p:randomBa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660033"/>
                </a:solidFill>
              </a:rPr>
              <a:t>THE ALPHABETICAL FORMAT </a:t>
            </a:r>
            <a:endParaRPr lang="en-US" b="1" dirty="0">
              <a:solidFill>
                <a:srgbClr val="660033"/>
              </a:solidFill>
            </a:endParaRPr>
          </a:p>
        </p:txBody>
      </p:sp>
      <p:sp>
        <p:nvSpPr>
          <p:cNvPr id="3" name="Content Placeholder 2"/>
          <p:cNvSpPr>
            <a:spLocks noGrp="1"/>
          </p:cNvSpPr>
          <p:nvPr>
            <p:ph idx="1"/>
          </p:nvPr>
        </p:nvSpPr>
        <p:spPr/>
        <p:txBody>
          <a:bodyPr>
            <a:normAutofit lnSpcReduction="10000"/>
          </a:bodyPr>
          <a:lstStyle/>
          <a:p>
            <a:r>
              <a:rPr lang="en-US" b="1" dirty="0" smtClean="0"/>
              <a:t>It includes 74 chapters arranged in alphabetical order according to anatomy, physiology, or clinical topic. </a:t>
            </a:r>
          </a:p>
          <a:p>
            <a:pPr>
              <a:buNone/>
            </a:pPr>
            <a:endParaRPr lang="en-US" b="1" dirty="0" smtClean="0"/>
          </a:p>
          <a:p>
            <a:r>
              <a:rPr lang="en-US" b="1" dirty="0" smtClean="0"/>
              <a:t>The rubrics &amp; sub rubrics contained in each chapter are sorted in to alphabetical format. </a:t>
            </a:r>
          </a:p>
          <a:p>
            <a:pPr>
              <a:buNone/>
            </a:pPr>
            <a:endParaRPr lang="en-US" b="1" dirty="0" smtClean="0"/>
          </a:p>
          <a:p>
            <a:r>
              <a:rPr lang="en-US" b="1" dirty="0" smtClean="0"/>
              <a:t>Chapters were rearranged &amp; compiled from the original 36 chapters in Kent’s Repertory.</a:t>
            </a:r>
          </a:p>
        </p:txBody>
      </p:sp>
    </p:spTree>
  </p:cSld>
  <p:clrMapOvr>
    <a:masterClrMapping/>
  </p:clrMapOvr>
  <p:transition spd="slow">
    <p:randomBa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a:buNone/>
            </a:pPr>
            <a:endParaRPr lang="en-US" dirty="0" smtClean="0"/>
          </a:p>
          <a:p>
            <a:r>
              <a:rPr lang="en-US" dirty="0" smtClean="0"/>
              <a:t> </a:t>
            </a:r>
            <a:r>
              <a:rPr lang="en-US" b="1" dirty="0" smtClean="0"/>
              <a:t>Homoeopathic Medical Repertory was created to be more consistent with Hahnemann’s anatomical &amp;physiological categories &amp; has been reorganized in to an alphabetical order.</a:t>
            </a:r>
          </a:p>
          <a:p>
            <a:pPr>
              <a:buNone/>
            </a:pPr>
            <a:endParaRPr lang="en-US" b="1" dirty="0" smtClean="0"/>
          </a:p>
          <a:p>
            <a:r>
              <a:rPr lang="en-US" b="1" dirty="0" smtClean="0"/>
              <a:t> This scheme was chosen as the most natural organizational method for large amounts of information  thus bringing the repertory in to line with the homoeopathic </a:t>
            </a:r>
            <a:r>
              <a:rPr lang="en-US" b="1" dirty="0" err="1" smtClean="0"/>
              <a:t>materia</a:t>
            </a:r>
            <a:r>
              <a:rPr lang="en-US" b="1" dirty="0" smtClean="0"/>
              <a:t> </a:t>
            </a:r>
            <a:r>
              <a:rPr lang="en-US" b="1" dirty="0" err="1" smtClean="0"/>
              <a:t>medicas</a:t>
            </a:r>
            <a:r>
              <a:rPr lang="en-US" b="1" dirty="0" smtClean="0"/>
              <a:t>.</a:t>
            </a:r>
          </a:p>
          <a:p>
            <a:endParaRPr lang="en-US" dirty="0"/>
          </a:p>
        </p:txBody>
      </p:sp>
    </p:spTree>
  </p:cSld>
  <p:clrMapOvr>
    <a:masterClrMapping/>
  </p:clrMapOvr>
  <p:transition spd="slow">
    <p:randomBa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835152"/>
          </a:xfrm>
        </p:spPr>
        <p:txBody>
          <a:bodyPr>
            <a:noAutofit/>
          </a:bodyPr>
          <a:lstStyle/>
          <a:p>
            <a:r>
              <a:rPr lang="en-US" sz="3600" dirty="0" smtClean="0"/>
              <a:t/>
            </a:r>
            <a:br>
              <a:rPr lang="en-US" sz="3600" dirty="0" smtClean="0"/>
            </a:br>
            <a:r>
              <a:rPr lang="en-US" sz="4000" b="1" dirty="0" smtClean="0">
                <a:solidFill>
                  <a:srgbClr val="660033"/>
                </a:solidFill>
              </a:rPr>
              <a:t>LANGUAGE OF THE HOMOEOPATHIC MEDICAL REPERTORY </a:t>
            </a:r>
            <a:endParaRPr lang="en-US" sz="4000" b="1" dirty="0">
              <a:solidFill>
                <a:srgbClr val="660033"/>
              </a:solidFill>
            </a:endParaRPr>
          </a:p>
        </p:txBody>
      </p:sp>
      <p:sp>
        <p:nvSpPr>
          <p:cNvPr id="3" name="Content Placeholder 2"/>
          <p:cNvSpPr>
            <a:spLocks noGrp="1"/>
          </p:cNvSpPr>
          <p:nvPr>
            <p:ph idx="1"/>
          </p:nvPr>
        </p:nvSpPr>
        <p:spPr>
          <a:xfrm>
            <a:off x="457200" y="2667000"/>
            <a:ext cx="8229600" cy="3733800"/>
          </a:xfrm>
        </p:spPr>
        <p:txBody>
          <a:bodyPr/>
          <a:lstStyle/>
          <a:p>
            <a:r>
              <a:rPr lang="en-US" b="1" dirty="0" smtClean="0"/>
              <a:t>Murphy shares the concept that the language of the  repertory must be in accordance to the language &amp; culture of patients</a:t>
            </a:r>
            <a:endParaRPr lang="en-US" b="1" dirty="0"/>
          </a:p>
        </p:txBody>
      </p:sp>
    </p:spTree>
  </p:cSld>
  <p:clrMapOvr>
    <a:masterClrMapping/>
  </p:clrMapOvr>
  <p:transition spd="slow">
    <p:randomBa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solidFill>
                  <a:srgbClr val="660033"/>
                </a:solidFill>
              </a:rPr>
              <a:t>FORMATTING &amp; GRADING OF REMEDIES </a:t>
            </a:r>
            <a:endParaRPr lang="en-US" sz="4000" b="1" dirty="0">
              <a:solidFill>
                <a:srgbClr val="660033"/>
              </a:solidFill>
            </a:endParaRPr>
          </a:p>
        </p:txBody>
      </p:sp>
      <p:sp>
        <p:nvSpPr>
          <p:cNvPr id="3" name="Content Placeholder 2"/>
          <p:cNvSpPr>
            <a:spLocks noGrp="1"/>
          </p:cNvSpPr>
          <p:nvPr>
            <p:ph idx="1"/>
          </p:nvPr>
        </p:nvSpPr>
        <p:spPr/>
        <p:txBody>
          <a:bodyPr>
            <a:normAutofit fontScale="70000" lnSpcReduction="20000"/>
          </a:bodyPr>
          <a:lstStyle/>
          <a:p>
            <a:r>
              <a:rPr lang="en-US" b="1" dirty="0" smtClean="0"/>
              <a:t>CALC</a:t>
            </a:r>
            <a:r>
              <a:rPr lang="en-US" dirty="0" smtClean="0"/>
              <a:t>  –  4 points</a:t>
            </a:r>
          </a:p>
          <a:p>
            <a:pPr>
              <a:buNone/>
            </a:pPr>
            <a:endParaRPr lang="en-US" dirty="0" smtClean="0"/>
          </a:p>
          <a:p>
            <a:r>
              <a:rPr lang="en-US" b="1" dirty="0" smtClean="0"/>
              <a:t>CALC </a:t>
            </a:r>
            <a:r>
              <a:rPr lang="en-US" dirty="0" smtClean="0"/>
              <a:t>–  Bold capital, 3points, Third grade – If a remedy has cured symptom or condition is cured more than 12 times &amp; is confirmed by three or more practitioners</a:t>
            </a:r>
          </a:p>
          <a:p>
            <a:pPr>
              <a:buNone/>
            </a:pPr>
            <a:endParaRPr lang="en-US" dirty="0" smtClean="0"/>
          </a:p>
          <a:p>
            <a:r>
              <a:rPr lang="en-US" b="1" i="1" dirty="0" smtClean="0"/>
              <a:t>Calc – </a:t>
            </a:r>
            <a:r>
              <a:rPr lang="en-US" dirty="0" smtClean="0"/>
              <a:t>Bold italics , 2 points, Second grade  If a remedy has cured symptom is  more than six times &amp; confirmed by more than three practitioners</a:t>
            </a:r>
          </a:p>
          <a:p>
            <a:pPr>
              <a:buNone/>
            </a:pPr>
            <a:endParaRPr lang="en-US" dirty="0" smtClean="0"/>
          </a:p>
          <a:p>
            <a:r>
              <a:rPr lang="en-US" dirty="0" smtClean="0"/>
              <a:t>Calc – Plain type, 1 point, First grade  – If </a:t>
            </a:r>
            <a:r>
              <a:rPr lang="en-US" dirty="0" err="1" smtClean="0"/>
              <a:t>aremedy</a:t>
            </a:r>
            <a:r>
              <a:rPr lang="en-US" dirty="0" smtClean="0"/>
              <a:t> has cured a symptom or conditions more than three times &amp; confirmed by more than three homoeopaths it is added to the repertory in the first grade</a:t>
            </a:r>
          </a:p>
          <a:p>
            <a:endParaRPr lang="en-US" dirty="0"/>
          </a:p>
        </p:txBody>
      </p:sp>
    </p:spTree>
  </p:cSld>
  <p:clrMapOvr>
    <a:masterClrMapping/>
  </p:clrMapOvr>
  <p:transition spd="slow">
    <p:randomBar dir="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solidFill>
                  <a:srgbClr val="660033"/>
                </a:solidFill>
              </a:rPr>
              <a:t>OTHER CRITERIA FOR GRADATIONS </a:t>
            </a:r>
            <a:endParaRPr lang="en-US" sz="4000" b="1" dirty="0">
              <a:solidFill>
                <a:srgbClr val="660033"/>
              </a:solidFill>
            </a:endParaRPr>
          </a:p>
        </p:txBody>
      </p:sp>
      <p:sp>
        <p:nvSpPr>
          <p:cNvPr id="3" name="Content Placeholder 2"/>
          <p:cNvSpPr>
            <a:spLocks noGrp="1"/>
          </p:cNvSpPr>
          <p:nvPr>
            <p:ph idx="1"/>
          </p:nvPr>
        </p:nvSpPr>
        <p:spPr>
          <a:xfrm>
            <a:off x="457200" y="2286000"/>
            <a:ext cx="8229600" cy="4114800"/>
          </a:xfrm>
        </p:spPr>
        <p:txBody>
          <a:bodyPr/>
          <a:lstStyle/>
          <a:p>
            <a:pPr lvl="0"/>
            <a:r>
              <a:rPr lang="en-US" b="1" dirty="0" smtClean="0"/>
              <a:t>Remedy’s proving the frequency&amp; intensity of symptoms</a:t>
            </a:r>
          </a:p>
          <a:p>
            <a:pPr lvl="0"/>
            <a:r>
              <a:rPr lang="en-US" b="1" dirty="0" smtClean="0"/>
              <a:t>Remedy’s toxicology</a:t>
            </a:r>
          </a:p>
          <a:p>
            <a:pPr lvl="0"/>
            <a:r>
              <a:rPr lang="en-US" b="1" dirty="0" smtClean="0"/>
              <a:t>Remedy’s cured cases, symptoms, &amp; diseases</a:t>
            </a:r>
          </a:p>
          <a:p>
            <a:pPr lvl="0"/>
            <a:r>
              <a:rPr lang="en-US" b="1" dirty="0" smtClean="0"/>
              <a:t>Remedy’s clinical experience &amp;research</a:t>
            </a:r>
          </a:p>
          <a:p>
            <a:pPr lvl="0"/>
            <a:r>
              <a:rPr lang="en-US" b="1" dirty="0" smtClean="0"/>
              <a:t>Remedy’s history &amp; folklore </a:t>
            </a:r>
          </a:p>
          <a:p>
            <a:pPr>
              <a:buNone/>
            </a:pPr>
            <a:endParaRPr lang="en-US" dirty="0"/>
          </a:p>
        </p:txBody>
      </p:sp>
    </p:spTree>
  </p:cSld>
  <p:clrMapOvr>
    <a:masterClrMapping/>
  </p:clrMapOvr>
  <p:transition spd="slow">
    <p:randomBar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dirty="0" smtClean="0">
                <a:solidFill>
                  <a:srgbClr val="660033"/>
                </a:solidFill>
              </a:rPr>
              <a:t>CLINICAL &amp;PATHOLOGICAL RUBRICS</a:t>
            </a:r>
            <a:r>
              <a:rPr lang="en-US" sz="2800" dirty="0" smtClean="0"/>
              <a:t/>
            </a:r>
            <a:br>
              <a:rPr lang="en-US" sz="2800" dirty="0" smtClean="0"/>
            </a:br>
            <a:r>
              <a:rPr lang="en-US" sz="2800" dirty="0" smtClean="0">
                <a:solidFill>
                  <a:srgbClr val="00B0F0"/>
                </a:solidFill>
              </a:rPr>
              <a:t/>
            </a:r>
            <a:br>
              <a:rPr lang="en-US" sz="2800" dirty="0" smtClean="0">
                <a:solidFill>
                  <a:srgbClr val="00B0F0"/>
                </a:solidFill>
              </a:rPr>
            </a:br>
            <a:r>
              <a:rPr lang="en-US" sz="2800" b="1" dirty="0" smtClean="0"/>
              <a:t>The sources of rubrics in Repertory are </a:t>
            </a:r>
            <a:endParaRPr lang="en-US" sz="2800" b="1" dirty="0"/>
          </a:p>
        </p:txBody>
      </p:sp>
      <p:sp>
        <p:nvSpPr>
          <p:cNvPr id="3" name="Content Placeholder 2"/>
          <p:cNvSpPr>
            <a:spLocks noGrp="1"/>
          </p:cNvSpPr>
          <p:nvPr>
            <p:ph idx="1"/>
          </p:nvPr>
        </p:nvSpPr>
        <p:spPr>
          <a:xfrm>
            <a:off x="457200" y="1676400"/>
            <a:ext cx="8229600" cy="5006609"/>
          </a:xfrm>
        </p:spPr>
        <p:txBody>
          <a:bodyPr>
            <a:normAutofit fontScale="92500"/>
          </a:bodyPr>
          <a:lstStyle/>
          <a:p>
            <a:pPr lvl="0"/>
            <a:r>
              <a:rPr lang="en-US" b="1" dirty="0" smtClean="0"/>
              <a:t>Previous repertories</a:t>
            </a:r>
          </a:p>
          <a:p>
            <a:pPr lvl="0">
              <a:buNone/>
            </a:pPr>
            <a:endParaRPr lang="en-US" b="1" dirty="0" smtClean="0"/>
          </a:p>
          <a:p>
            <a:pPr lvl="0"/>
            <a:r>
              <a:rPr lang="en-US" b="1" dirty="0" err="1" smtClean="0"/>
              <a:t>Materia</a:t>
            </a:r>
            <a:r>
              <a:rPr lang="en-US" b="1" dirty="0" smtClean="0"/>
              <a:t> </a:t>
            </a:r>
            <a:r>
              <a:rPr lang="en-US" b="1" dirty="0" err="1" smtClean="0"/>
              <a:t>Medica</a:t>
            </a:r>
            <a:endParaRPr lang="en-US" b="1" dirty="0" smtClean="0"/>
          </a:p>
          <a:p>
            <a:pPr lvl="0">
              <a:buNone/>
            </a:pPr>
            <a:endParaRPr lang="en-US" b="1" dirty="0" smtClean="0"/>
          </a:p>
          <a:p>
            <a:pPr lvl="0"/>
            <a:r>
              <a:rPr lang="en-US" b="1" dirty="0" smtClean="0"/>
              <a:t>Notes from the ablest practitioners of the time </a:t>
            </a:r>
          </a:p>
          <a:p>
            <a:pPr>
              <a:buNone/>
            </a:pPr>
            <a:endParaRPr lang="en-US" sz="2800" b="1" dirty="0" smtClean="0"/>
          </a:p>
          <a:p>
            <a:pPr>
              <a:buNone/>
            </a:pPr>
            <a:r>
              <a:rPr lang="en-US" sz="2800" b="1" dirty="0" smtClean="0"/>
              <a:t>     The idea of additions to Repertory from the data or symptoms which is verified or clinical was proposed by Kent in the preface of repertory </a:t>
            </a:r>
            <a:r>
              <a:rPr lang="en-US" sz="2800" b="1" dirty="0" err="1" smtClean="0"/>
              <a:t>ofHomoeopathic</a:t>
            </a:r>
            <a:r>
              <a:rPr lang="en-US" sz="2800" b="1" dirty="0" smtClean="0"/>
              <a:t> </a:t>
            </a:r>
            <a:r>
              <a:rPr lang="en-US" sz="2800" b="1" dirty="0" err="1" smtClean="0"/>
              <a:t>Materia</a:t>
            </a:r>
            <a:r>
              <a:rPr lang="en-US" sz="2800" b="1" dirty="0" smtClean="0"/>
              <a:t> </a:t>
            </a:r>
            <a:r>
              <a:rPr lang="en-US" sz="2800" b="1" dirty="0" err="1" smtClean="0"/>
              <a:t>Medica</a:t>
            </a:r>
            <a:endParaRPr lang="en-US" sz="2800" b="1" dirty="0" smtClean="0"/>
          </a:p>
          <a:p>
            <a:pPr lvl="0"/>
            <a:endParaRPr lang="en-US" dirty="0" smtClean="0"/>
          </a:p>
          <a:p>
            <a:pPr lvl="0"/>
            <a:endParaRPr lang="en-US" dirty="0" smtClean="0"/>
          </a:p>
          <a:p>
            <a:pPr>
              <a:buNone/>
            </a:pPr>
            <a:endParaRPr lang="en-US" dirty="0"/>
          </a:p>
        </p:txBody>
      </p:sp>
    </p:spTree>
  </p:cSld>
  <p:clrMapOvr>
    <a:masterClrMapping/>
  </p:clrMapOvr>
  <p:transition spd="slow">
    <p:randomBar dir="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pPr>
              <a:buNone/>
            </a:pPr>
            <a:r>
              <a:rPr lang="en-US" b="1" dirty="0" smtClean="0"/>
              <a:t>Modern Homoeopathic Repertories must include rubrics denoting   new diseases &amp; conditions of modern industrial society  caused by :</a:t>
            </a:r>
          </a:p>
          <a:p>
            <a:pPr lvl="0">
              <a:buNone/>
            </a:pPr>
            <a:endParaRPr lang="en-US" b="1" u="sng" dirty="0" smtClean="0"/>
          </a:p>
          <a:p>
            <a:pPr lvl="0"/>
            <a:r>
              <a:rPr lang="en-US" b="1" dirty="0" err="1" smtClean="0"/>
              <a:t>a.allopathic</a:t>
            </a:r>
            <a:r>
              <a:rPr lang="en-US" b="1" dirty="0" smtClean="0"/>
              <a:t> drugs</a:t>
            </a:r>
          </a:p>
          <a:p>
            <a:pPr lvl="0"/>
            <a:r>
              <a:rPr lang="en-US" b="1" dirty="0" err="1" smtClean="0"/>
              <a:t>b.radiation</a:t>
            </a:r>
            <a:endParaRPr lang="en-US" b="1" dirty="0" smtClean="0"/>
          </a:p>
          <a:p>
            <a:pPr lvl="0"/>
            <a:r>
              <a:rPr lang="en-US" b="1" dirty="0" err="1" smtClean="0"/>
              <a:t>c.chemotherapy</a:t>
            </a:r>
            <a:endParaRPr lang="en-US" b="1" dirty="0" smtClean="0"/>
          </a:p>
          <a:p>
            <a:pPr lvl="0"/>
            <a:r>
              <a:rPr lang="en-US" b="1" dirty="0" err="1" smtClean="0"/>
              <a:t>d.surgery</a:t>
            </a:r>
            <a:endParaRPr lang="en-US" b="1" dirty="0" smtClean="0"/>
          </a:p>
          <a:p>
            <a:pPr lvl="0"/>
            <a:r>
              <a:rPr lang="en-US" b="1" dirty="0" err="1" smtClean="0"/>
              <a:t>e.vaccination</a:t>
            </a:r>
            <a:r>
              <a:rPr lang="en-US" b="1" dirty="0" smtClean="0"/>
              <a:t> </a:t>
            </a:r>
          </a:p>
          <a:p>
            <a:endParaRPr lang="en-US" dirty="0"/>
          </a:p>
        </p:txBody>
      </p:sp>
    </p:spTree>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660033"/>
                </a:solidFill>
                <a:latin typeface="Arial Rounded MT Bold" pitchFamily="34" charset="0"/>
              </a:rPr>
              <a:t>CONTENTS </a:t>
            </a:r>
            <a:endParaRPr lang="en-US" sz="5400" dirty="0">
              <a:solidFill>
                <a:srgbClr val="660033"/>
              </a:solidFill>
              <a:latin typeface="Arial Rounded MT Bold" pitchFamily="34" charset="0"/>
            </a:endParaRPr>
          </a:p>
        </p:txBody>
      </p:sp>
      <p:graphicFrame>
        <p:nvGraphicFramePr>
          <p:cNvPr id="5" name="Content Placeholder 4"/>
          <p:cNvGraphicFramePr>
            <a:graphicFrameLocks noGrp="1"/>
          </p:cNvGraphicFramePr>
          <p:nvPr>
            <p:ph idx="1"/>
          </p:nvPr>
        </p:nvGraphicFramePr>
        <p:xfrm>
          <a:off x="0" y="1447800"/>
          <a:ext cx="91440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randomBa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660033"/>
                </a:solidFill>
              </a:rPr>
              <a:t>Murphy’s Repertory can be used in following cases</a:t>
            </a:r>
            <a:endParaRPr lang="en-US" sz="3600" b="1" dirty="0">
              <a:solidFill>
                <a:srgbClr val="660033"/>
              </a:solidFill>
            </a:endParaRPr>
          </a:p>
        </p:txBody>
      </p:sp>
      <p:sp>
        <p:nvSpPr>
          <p:cNvPr id="3" name="Content Placeholder 2"/>
          <p:cNvSpPr>
            <a:spLocks noGrp="1"/>
          </p:cNvSpPr>
          <p:nvPr>
            <p:ph idx="1"/>
          </p:nvPr>
        </p:nvSpPr>
        <p:spPr>
          <a:xfrm>
            <a:off x="457200" y="2133600"/>
            <a:ext cx="8229600" cy="4724400"/>
          </a:xfrm>
        </p:spPr>
        <p:txBody>
          <a:bodyPr/>
          <a:lstStyle/>
          <a:p>
            <a:pPr lvl="0"/>
            <a:r>
              <a:rPr lang="en-US" b="1" dirty="0" err="1" smtClean="0"/>
              <a:t>Mentals</a:t>
            </a:r>
            <a:r>
              <a:rPr lang="en-US" b="1" dirty="0" smtClean="0"/>
              <a:t> &amp;generals are prominent</a:t>
            </a:r>
          </a:p>
          <a:p>
            <a:pPr lvl="0"/>
            <a:r>
              <a:rPr lang="en-US" b="1" dirty="0" smtClean="0"/>
              <a:t>Clinical symptoms &amp; diagnosis is available</a:t>
            </a:r>
          </a:p>
          <a:p>
            <a:pPr lvl="0"/>
            <a:r>
              <a:rPr lang="en-US" b="1" dirty="0" smtClean="0"/>
              <a:t>Pathological generals / constitutions are available</a:t>
            </a:r>
          </a:p>
          <a:p>
            <a:pPr lvl="0"/>
            <a:r>
              <a:rPr lang="en-US" b="1" dirty="0" smtClean="0"/>
              <a:t>Complete symptoms are available</a:t>
            </a:r>
          </a:p>
          <a:p>
            <a:pPr lvl="0"/>
            <a:r>
              <a:rPr lang="en-US" b="1" dirty="0" smtClean="0"/>
              <a:t>Case has paucity of symptoms</a:t>
            </a:r>
          </a:p>
        </p:txBody>
      </p:sp>
    </p:spTree>
  </p:cSld>
  <p:clrMapOvr>
    <a:masterClrMapping/>
  </p:clrMapOvr>
  <p:transition spd="slow">
    <p:randomBar dir="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660033"/>
                </a:solidFill>
              </a:rPr>
              <a:t>TABLE OF CONTENTS </a:t>
            </a:r>
            <a:endParaRPr lang="en-US" b="1" dirty="0">
              <a:solidFill>
                <a:srgbClr val="660033"/>
              </a:solidFill>
            </a:endParaRPr>
          </a:p>
        </p:txBody>
      </p:sp>
      <p:sp>
        <p:nvSpPr>
          <p:cNvPr id="3" name="Content Placeholder 2"/>
          <p:cNvSpPr>
            <a:spLocks noGrp="1"/>
          </p:cNvSpPr>
          <p:nvPr>
            <p:ph idx="1"/>
          </p:nvPr>
        </p:nvSpPr>
        <p:spPr>
          <a:xfrm>
            <a:off x="457200" y="2819400"/>
            <a:ext cx="8229600" cy="3581400"/>
          </a:xfrm>
        </p:spPr>
        <p:txBody>
          <a:bodyPr/>
          <a:lstStyle/>
          <a:p>
            <a:r>
              <a:rPr lang="en-US" b="1" dirty="0" smtClean="0"/>
              <a:t>It includes the contents of the Homoeopathic medical repertory given in the order of arrangement from the start to the last with page numbers</a:t>
            </a:r>
            <a:endParaRPr lang="en-US" b="1" dirty="0"/>
          </a:p>
        </p:txBody>
      </p:sp>
    </p:spTree>
  </p:cSld>
  <p:clrMapOvr>
    <a:masterClrMapping/>
  </p:clrMapOvr>
  <p:transition spd="slow">
    <p:randomBar dir="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660033"/>
                </a:solidFill>
              </a:rPr>
              <a:t>CHAPTERS </a:t>
            </a:r>
            <a:endParaRPr lang="en-US" sz="4800" b="1" dirty="0">
              <a:solidFill>
                <a:srgbClr val="660033"/>
              </a:solidFill>
            </a:endParaRPr>
          </a:p>
        </p:txBody>
      </p:sp>
      <p:sp>
        <p:nvSpPr>
          <p:cNvPr id="3" name="Content Placeholder 2"/>
          <p:cNvSpPr>
            <a:spLocks noGrp="1"/>
          </p:cNvSpPr>
          <p:nvPr>
            <p:ph idx="1"/>
          </p:nvPr>
        </p:nvSpPr>
        <p:spPr/>
        <p:txBody>
          <a:bodyPr>
            <a:normAutofit fontScale="77500" lnSpcReduction="20000"/>
          </a:bodyPr>
          <a:lstStyle/>
          <a:p>
            <a:pPr lvl="0"/>
            <a:r>
              <a:rPr lang="en-US" b="1" dirty="0" smtClean="0"/>
              <a:t>There are 74 chapters which are given in alphabetical order starting with abdomen &amp; ending in wrist.</a:t>
            </a:r>
          </a:p>
          <a:p>
            <a:pPr lvl="0"/>
            <a:r>
              <a:rPr lang="en-US" b="1" dirty="0" smtClean="0"/>
              <a:t>The page is divided in to two columns.</a:t>
            </a:r>
          </a:p>
          <a:p>
            <a:pPr lvl="0"/>
            <a:r>
              <a:rPr lang="en-US" b="1" dirty="0" smtClean="0"/>
              <a:t>The name of the chapter is given in the beginning of each chapter &amp; top middle of the page.</a:t>
            </a:r>
          </a:p>
          <a:p>
            <a:pPr lvl="0"/>
            <a:r>
              <a:rPr lang="en-US" b="1" dirty="0" smtClean="0"/>
              <a:t>Each chapter starts with a general rubric followed by alphabetical arrangement.</a:t>
            </a:r>
          </a:p>
          <a:p>
            <a:pPr lvl="0"/>
            <a:r>
              <a:rPr lang="en-US" b="1" dirty="0" smtClean="0"/>
              <a:t>The rubrics are represented in bold capital letters </a:t>
            </a:r>
            <a:r>
              <a:rPr lang="en-US" b="1" dirty="0" err="1" smtClean="0"/>
              <a:t>eg</a:t>
            </a:r>
            <a:r>
              <a:rPr lang="en-US" b="1" dirty="0" smtClean="0"/>
              <a:t> - ACHING </a:t>
            </a:r>
          </a:p>
          <a:p>
            <a:pPr lvl="0"/>
            <a:r>
              <a:rPr lang="en-US" b="1" dirty="0" smtClean="0"/>
              <a:t>Each rubric is separated by a vertical line</a:t>
            </a:r>
          </a:p>
          <a:p>
            <a:pPr lvl="0"/>
            <a:r>
              <a:rPr lang="en-US" b="1" dirty="0" smtClean="0"/>
              <a:t>The rubrics are given in the top of the column (Dictionary format)                             </a:t>
            </a:r>
            <a:r>
              <a:rPr lang="en-US" dirty="0" smtClean="0"/>
              <a:t>   </a:t>
            </a:r>
          </a:p>
          <a:p>
            <a:endParaRPr lang="en-US" dirty="0"/>
          </a:p>
        </p:txBody>
      </p:sp>
    </p:spTree>
  </p:cSld>
  <p:clrMapOvr>
    <a:masterClrMapping/>
  </p:clrMapOvr>
  <p:transition spd="slow">
    <p:randomBar dir="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082809"/>
          </a:xfrm>
        </p:spPr>
        <p:txBody>
          <a:bodyPr>
            <a:normAutofit fontScale="77500" lnSpcReduction="20000"/>
          </a:bodyPr>
          <a:lstStyle/>
          <a:p>
            <a:pPr lvl="0"/>
            <a:r>
              <a:rPr lang="en-US" b="1" dirty="0" smtClean="0"/>
              <a:t>Sub rubrics are represented in bold small or bold roman letters under the rubrics with an indentation to the right.</a:t>
            </a:r>
          </a:p>
          <a:p>
            <a:pPr lvl="0"/>
            <a:r>
              <a:rPr lang="en-US" b="1" dirty="0" err="1" smtClean="0"/>
              <a:t>Subsubrubrics</a:t>
            </a:r>
            <a:r>
              <a:rPr lang="en-US" b="1" dirty="0" smtClean="0"/>
              <a:t> are represented under the </a:t>
            </a:r>
            <a:r>
              <a:rPr lang="en-US" b="1" dirty="0" err="1" smtClean="0"/>
              <a:t>subrubrics</a:t>
            </a:r>
            <a:r>
              <a:rPr lang="en-US" b="1" dirty="0" smtClean="0"/>
              <a:t> in ordinary roman letters with an indentation to the right </a:t>
            </a:r>
          </a:p>
          <a:p>
            <a:pPr lvl="0"/>
            <a:r>
              <a:rPr lang="en-US" b="1" dirty="0" smtClean="0"/>
              <a:t>Medicines are given after rubrics or sub rubrics &amp; are separated by a hyphen</a:t>
            </a:r>
          </a:p>
          <a:p>
            <a:pPr lvl="0"/>
            <a:r>
              <a:rPr lang="en-US" b="1" dirty="0" smtClean="0"/>
              <a:t>Medicines are given in alphabetical order &amp; are separated by a semicolon.</a:t>
            </a:r>
          </a:p>
          <a:p>
            <a:pPr lvl="0"/>
            <a:r>
              <a:rPr lang="en-US" b="1" dirty="0" smtClean="0"/>
              <a:t>Medicines are listed in the form of abbreviations whose expansion is given at the back of the repertory. </a:t>
            </a:r>
          </a:p>
          <a:p>
            <a:pPr lvl="0"/>
            <a:r>
              <a:rPr lang="en-US" b="1" dirty="0" smtClean="0"/>
              <a:t>Cross-references &amp; synonyms are given immediately after the rubric in brackets </a:t>
            </a:r>
          </a:p>
          <a:p>
            <a:endParaRPr lang="en-US" dirty="0"/>
          </a:p>
        </p:txBody>
      </p:sp>
    </p:spTree>
  </p:cSld>
  <p:clrMapOvr>
    <a:masterClrMapping/>
  </p:clrMapOvr>
  <p:transition spd="slow">
    <p:randomBar dir="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660033"/>
                </a:solidFill>
              </a:rPr>
              <a:t>HOMOEOPATHIC REFERENCES </a:t>
            </a:r>
            <a:endParaRPr lang="en-US" b="1" dirty="0">
              <a:solidFill>
                <a:srgbClr val="660033"/>
              </a:solidFill>
            </a:endParaRPr>
          </a:p>
        </p:txBody>
      </p:sp>
      <p:sp>
        <p:nvSpPr>
          <p:cNvPr id="3" name="Content Placeholder 2"/>
          <p:cNvSpPr>
            <a:spLocks noGrp="1"/>
          </p:cNvSpPr>
          <p:nvPr>
            <p:ph idx="1"/>
          </p:nvPr>
        </p:nvSpPr>
        <p:spPr>
          <a:xfrm>
            <a:off x="457200" y="2514600"/>
            <a:ext cx="8229600" cy="3886200"/>
          </a:xfrm>
        </p:spPr>
        <p:txBody>
          <a:bodyPr/>
          <a:lstStyle/>
          <a:p>
            <a:r>
              <a:rPr lang="en-US" b="1" dirty="0" smtClean="0"/>
              <a:t>It is the list of books &amp; authors which are major sources of additions, updates &amp; new rubrics. It is given in alphabetic order.</a:t>
            </a:r>
            <a:endParaRPr lang="en-US" b="1" dirty="0"/>
          </a:p>
        </p:txBody>
      </p:sp>
    </p:spTree>
  </p:cSld>
  <p:clrMapOvr>
    <a:masterClrMapping/>
  </p:clrMapOvr>
  <p:transition spd="slow">
    <p:randomBar dir="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660033"/>
                </a:solidFill>
              </a:rPr>
              <a:t>HOMOEOPATHIC REMEDIES LIST </a:t>
            </a:r>
            <a:endParaRPr lang="en-US" b="1" dirty="0">
              <a:solidFill>
                <a:srgbClr val="660033"/>
              </a:solidFill>
            </a:endParaRPr>
          </a:p>
        </p:txBody>
      </p:sp>
      <p:sp>
        <p:nvSpPr>
          <p:cNvPr id="3" name="Content Placeholder 2"/>
          <p:cNvSpPr>
            <a:spLocks noGrp="1"/>
          </p:cNvSpPr>
          <p:nvPr>
            <p:ph idx="1"/>
          </p:nvPr>
        </p:nvSpPr>
        <p:spPr>
          <a:xfrm>
            <a:off x="457200" y="2209800"/>
            <a:ext cx="8229600" cy="4191000"/>
          </a:xfrm>
        </p:spPr>
        <p:txBody>
          <a:bodyPr/>
          <a:lstStyle/>
          <a:p>
            <a:r>
              <a:rPr lang="en-US" b="1" dirty="0" smtClean="0"/>
              <a:t>Medicines are used in the Repertory proper in the form of abbreviations. Here abbreviations are given in alphabetical order with the full name of medicine, its common name, family, habitat, chemical constituents, parts used for preparing the medicine.</a:t>
            </a:r>
          </a:p>
          <a:p>
            <a:pPr>
              <a:buNone/>
            </a:pPr>
            <a:endParaRPr lang="en-US" dirty="0"/>
          </a:p>
        </p:txBody>
      </p:sp>
    </p:spTree>
  </p:cSld>
  <p:clrMapOvr>
    <a:masterClrMapping/>
  </p:clrMapOvr>
  <p:transition spd="slow">
    <p:randomBar dir="ver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660033"/>
                </a:solidFill>
              </a:rPr>
              <a:t>WORD INDEX </a:t>
            </a:r>
            <a:endParaRPr lang="en-US" b="1" dirty="0">
              <a:solidFill>
                <a:srgbClr val="660033"/>
              </a:solidFill>
            </a:endParaRPr>
          </a:p>
        </p:txBody>
      </p:sp>
      <p:sp>
        <p:nvSpPr>
          <p:cNvPr id="3" name="Content Placeholder 2"/>
          <p:cNvSpPr>
            <a:spLocks noGrp="1"/>
          </p:cNvSpPr>
          <p:nvPr>
            <p:ph idx="1"/>
          </p:nvPr>
        </p:nvSpPr>
        <p:spPr>
          <a:xfrm>
            <a:off x="457200" y="2438400"/>
            <a:ext cx="8229600" cy="4419600"/>
          </a:xfrm>
        </p:spPr>
        <p:txBody>
          <a:bodyPr/>
          <a:lstStyle/>
          <a:p>
            <a:r>
              <a:rPr lang="en-US" b="1" dirty="0" smtClean="0"/>
              <a:t>Word Index is given in alphabetical order . It is expanded to include clinical conditions, states, symptoms. Common symptoms which are found in many chapters are not given much emphasis.</a:t>
            </a:r>
            <a:endParaRPr lang="en-US" b="1" dirty="0"/>
          </a:p>
        </p:txBody>
      </p:sp>
    </p:spTree>
  </p:cSld>
  <p:clrMapOvr>
    <a:masterClrMapping/>
  </p:clrMapOvr>
  <p:transition spd="slow">
    <p:randomBar dir="ver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4800" b="1" dirty="0" smtClean="0">
                <a:solidFill>
                  <a:srgbClr val="660033"/>
                </a:solidFill>
              </a:rPr>
              <a:t>MERITS</a:t>
            </a:r>
            <a:r>
              <a:rPr lang="en-US" sz="4000" dirty="0" smtClean="0"/>
              <a:t> </a:t>
            </a:r>
            <a:endParaRPr lang="en-US" sz="4000" dirty="0"/>
          </a:p>
        </p:txBody>
      </p:sp>
      <p:sp>
        <p:nvSpPr>
          <p:cNvPr id="3" name="Content Placeholder 2"/>
          <p:cNvSpPr>
            <a:spLocks noGrp="1"/>
          </p:cNvSpPr>
          <p:nvPr>
            <p:ph idx="1"/>
          </p:nvPr>
        </p:nvSpPr>
        <p:spPr>
          <a:xfrm>
            <a:off x="457200" y="1143000"/>
            <a:ext cx="8229600" cy="5334000"/>
          </a:xfrm>
        </p:spPr>
        <p:txBody>
          <a:bodyPr>
            <a:normAutofit fontScale="92500" lnSpcReduction="10000"/>
          </a:bodyPr>
          <a:lstStyle/>
          <a:p>
            <a:pPr lvl="0"/>
            <a:r>
              <a:rPr lang="en-US" sz="3000" b="1" dirty="0" smtClean="0"/>
              <a:t>Alphabetical format – rubrics are easy to find</a:t>
            </a:r>
          </a:p>
          <a:p>
            <a:pPr lvl="0"/>
            <a:r>
              <a:rPr lang="en-US" sz="3000" b="1" dirty="0" smtClean="0"/>
              <a:t>Many clinical rubrics, additions, new rubrics   possess New chapters included</a:t>
            </a:r>
          </a:p>
          <a:p>
            <a:pPr lvl="0"/>
            <a:r>
              <a:rPr lang="en-US" sz="3000" b="1" dirty="0" smtClean="0"/>
              <a:t>Cancer , Vaccinations chapters are unique which are important in  clinical practice</a:t>
            </a:r>
          </a:p>
          <a:p>
            <a:pPr lvl="0"/>
            <a:r>
              <a:rPr lang="en-US" sz="3000" b="1" dirty="0" smtClean="0"/>
              <a:t>One extra gradation of  remedies which enables the practitioner to give  importance to particular remedy</a:t>
            </a:r>
          </a:p>
          <a:p>
            <a:pPr lvl="0"/>
            <a:r>
              <a:rPr lang="en-US" sz="3000" b="1" dirty="0" smtClean="0"/>
              <a:t>Each rubrics are </a:t>
            </a:r>
            <a:r>
              <a:rPr lang="en-US" sz="3000" b="1" dirty="0" err="1" smtClean="0"/>
              <a:t>seperated</a:t>
            </a:r>
            <a:r>
              <a:rPr lang="en-US" sz="3000" b="1" dirty="0" smtClean="0"/>
              <a:t> by a vertical line</a:t>
            </a:r>
          </a:p>
          <a:p>
            <a:pPr lvl="0"/>
            <a:r>
              <a:rPr lang="en-US" sz="3000" b="1" dirty="0" smtClean="0"/>
              <a:t>Addition of many diagnostic rubrics</a:t>
            </a:r>
          </a:p>
          <a:p>
            <a:pPr lvl="0"/>
            <a:r>
              <a:rPr lang="en-US" sz="3000" b="1" dirty="0" smtClean="0"/>
              <a:t>Medicinal additions includes more </a:t>
            </a:r>
            <a:r>
              <a:rPr lang="en-US" sz="3000" b="1" dirty="0" err="1" smtClean="0"/>
              <a:t>polychrest</a:t>
            </a:r>
            <a:r>
              <a:rPr lang="en-US" sz="3000" b="1" dirty="0" smtClean="0"/>
              <a:t> medicines</a:t>
            </a:r>
          </a:p>
          <a:p>
            <a:endParaRPr lang="en-US" dirty="0"/>
          </a:p>
        </p:txBody>
      </p:sp>
    </p:spTree>
  </p:cSld>
  <p:clrMapOvr>
    <a:masterClrMapping/>
  </p:clrMapOvr>
  <p:transition spd="slow">
    <p:randomBar dir="ver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660033"/>
                </a:solidFill>
              </a:rPr>
              <a:t>DEMERITS </a:t>
            </a:r>
            <a:endParaRPr lang="en-US" b="1" dirty="0">
              <a:solidFill>
                <a:srgbClr val="660033"/>
              </a:solidFill>
            </a:endParaRPr>
          </a:p>
        </p:txBody>
      </p:sp>
      <p:sp>
        <p:nvSpPr>
          <p:cNvPr id="3" name="Content Placeholder 2"/>
          <p:cNvSpPr>
            <a:spLocks noGrp="1"/>
          </p:cNvSpPr>
          <p:nvPr>
            <p:ph idx="1"/>
          </p:nvPr>
        </p:nvSpPr>
        <p:spPr>
          <a:xfrm>
            <a:off x="457200" y="1600200"/>
            <a:ext cx="8229600" cy="5486399"/>
          </a:xfrm>
        </p:spPr>
        <p:txBody>
          <a:bodyPr/>
          <a:lstStyle/>
          <a:p>
            <a:pPr lvl="0"/>
            <a:r>
              <a:rPr lang="en-US" b="1" dirty="0" smtClean="0"/>
              <a:t>Claims complete alphabetical format yet chapters starts with general rubric</a:t>
            </a:r>
          </a:p>
          <a:p>
            <a:pPr lvl="0"/>
            <a:r>
              <a:rPr lang="en-US" b="1" dirty="0" smtClean="0"/>
              <a:t>Based on Kent’s repertory of Homoeopathic </a:t>
            </a:r>
            <a:r>
              <a:rPr lang="en-US" b="1" dirty="0" err="1" smtClean="0"/>
              <a:t>materiamedica</a:t>
            </a:r>
            <a:r>
              <a:rPr lang="en-US" b="1" dirty="0" smtClean="0"/>
              <a:t> but have four gradations of medicines.</a:t>
            </a:r>
          </a:p>
          <a:p>
            <a:pPr lvl="0"/>
            <a:r>
              <a:rPr lang="en-US" b="1" dirty="0" smtClean="0"/>
              <a:t>Importance is given to particular chapters than general chapters</a:t>
            </a:r>
          </a:p>
          <a:p>
            <a:pPr lvl="0"/>
            <a:r>
              <a:rPr lang="en-US" b="1" dirty="0" smtClean="0"/>
              <a:t>More diagnostic rubrics which may lead to specific prescribing</a:t>
            </a:r>
          </a:p>
          <a:p>
            <a:endParaRPr lang="en-US" dirty="0"/>
          </a:p>
        </p:txBody>
      </p:sp>
    </p:spTree>
  </p:cSld>
  <p:clrMapOvr>
    <a:masterClrMapping/>
  </p:clrMapOvr>
  <p:transition spd="slow">
    <p:randomBar dir="ver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19400"/>
            <a:ext cx="8229600" cy="3581400"/>
          </a:xfrm>
        </p:spPr>
        <p:txBody>
          <a:bodyPr>
            <a:normAutofit fontScale="92500" lnSpcReduction="10000"/>
          </a:bodyPr>
          <a:lstStyle/>
          <a:p>
            <a:pPr algn="r">
              <a:buNone/>
            </a:pPr>
            <a:endParaRPr lang="en-US" sz="11500" dirty="0" smtClean="0"/>
          </a:p>
          <a:p>
            <a:pPr algn="r">
              <a:buNone/>
            </a:pPr>
            <a:r>
              <a:rPr lang="en-US" sz="11500" dirty="0" smtClean="0">
                <a:solidFill>
                  <a:srgbClr val="002060"/>
                </a:solidFill>
                <a:latin typeface="Bernard MT Condensed" pitchFamily="18" charset="0"/>
              </a:rPr>
              <a:t>THANK YOU</a:t>
            </a:r>
            <a:endParaRPr lang="en-US" sz="11500" dirty="0">
              <a:solidFill>
                <a:srgbClr val="002060"/>
              </a:solidFill>
              <a:latin typeface="Bernard MT Condensed" pitchFamily="18" charset="0"/>
            </a:endParaRPr>
          </a:p>
        </p:txBody>
      </p:sp>
    </p:spTree>
  </p:cSld>
  <p:clrMapOvr>
    <a:masterClrMapping/>
  </p:clrMapOvr>
  <p:transition spd="slow">
    <p:randomBa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5400" b="1" dirty="0" err="1" smtClean="0">
                <a:solidFill>
                  <a:srgbClr val="660033"/>
                </a:solidFill>
                <a:latin typeface="Arial Rounded MT Bold" pitchFamily="34" charset="0"/>
              </a:rPr>
              <a:t>SANT</a:t>
            </a:r>
            <a:r>
              <a:rPr lang="en-US" sz="5400" b="1" dirty="0" smtClean="0">
                <a:solidFill>
                  <a:srgbClr val="660033"/>
                </a:solidFill>
                <a:latin typeface="Arial Rounded MT Bold" pitchFamily="34" charset="0"/>
              </a:rPr>
              <a:t> </a:t>
            </a:r>
            <a:r>
              <a:rPr lang="en-US" sz="5400" b="1" dirty="0" err="1" smtClean="0">
                <a:solidFill>
                  <a:srgbClr val="660033"/>
                </a:solidFill>
                <a:latin typeface="Arial Rounded MT Bold" pitchFamily="34" charset="0"/>
              </a:rPr>
              <a:t>KIRPAL</a:t>
            </a:r>
            <a:r>
              <a:rPr lang="en-US" sz="5400" b="1" dirty="0" smtClean="0">
                <a:solidFill>
                  <a:srgbClr val="660033"/>
                </a:solidFill>
                <a:latin typeface="Arial Rounded MT Bold" pitchFamily="34" charset="0"/>
              </a:rPr>
              <a:t> SINGH </a:t>
            </a:r>
            <a:endParaRPr lang="en-US" sz="5400" b="1" dirty="0">
              <a:solidFill>
                <a:srgbClr val="660033"/>
              </a:solidFill>
              <a:latin typeface="Arial Rounded MT Bold" pitchFamily="34" charset="0"/>
            </a:endParaRPr>
          </a:p>
        </p:txBody>
      </p:sp>
      <p:sp>
        <p:nvSpPr>
          <p:cNvPr id="8" name="Content Placeholder 7"/>
          <p:cNvSpPr>
            <a:spLocks noGrp="1"/>
          </p:cNvSpPr>
          <p:nvPr>
            <p:ph idx="1"/>
          </p:nvPr>
        </p:nvSpPr>
        <p:spPr>
          <a:xfrm>
            <a:off x="457200" y="1600200"/>
            <a:ext cx="8229600" cy="4876800"/>
          </a:xfrm>
        </p:spPr>
        <p:txBody>
          <a:bodyPr/>
          <a:lstStyle/>
          <a:p>
            <a:r>
              <a:rPr lang="en-US" sz="2800" b="1" dirty="0" smtClean="0"/>
              <a:t>6 February 1894 – 21 August 1974</a:t>
            </a:r>
          </a:p>
          <a:p>
            <a:pPr>
              <a:buNone/>
            </a:pPr>
            <a:endParaRPr lang="en-US" sz="2800" b="1" dirty="0" smtClean="0"/>
          </a:p>
          <a:p>
            <a:r>
              <a:rPr lang="en-US" sz="2800" b="1" dirty="0" smtClean="0"/>
              <a:t>He was a spiritual master (</a:t>
            </a:r>
            <a:r>
              <a:rPr lang="en-US" sz="2800" b="1" i="1" u="sng" dirty="0" err="1" smtClean="0">
                <a:hlinkClick r:id="rId2" tooltip="Satguru"/>
              </a:rPr>
              <a:t>satguru</a:t>
            </a:r>
            <a:r>
              <a:rPr lang="en-US" sz="2800" b="1" dirty="0" smtClean="0"/>
              <a:t>).</a:t>
            </a:r>
          </a:p>
          <a:p>
            <a:pPr>
              <a:buNone/>
            </a:pPr>
            <a:endParaRPr lang="en-US" sz="2800" b="1" dirty="0" smtClean="0"/>
          </a:p>
          <a:p>
            <a:r>
              <a:rPr lang="en-US" sz="2800" b="1" dirty="0" smtClean="0"/>
              <a:t>He was born in India, in a simple rural house, in the western part of </a:t>
            </a:r>
            <a:r>
              <a:rPr lang="en-US" sz="2800" b="1" u="sng" dirty="0" smtClean="0">
                <a:hlinkClick r:id="rId3" tooltip="Punjab"/>
              </a:rPr>
              <a:t>Punjab</a:t>
            </a:r>
            <a:r>
              <a:rPr lang="en-US" sz="2800" b="1" dirty="0" smtClean="0"/>
              <a:t> which now belongs to Pakistan. He earned his living as a government officer until his retirement and then he moved to Delhi where he founded his spiritual school </a:t>
            </a:r>
            <a:r>
              <a:rPr lang="en-US" sz="2800" b="1" dirty="0" err="1" smtClean="0"/>
              <a:t>Ruhani</a:t>
            </a:r>
            <a:r>
              <a:rPr lang="en-US" sz="2800" b="1" dirty="0" smtClean="0"/>
              <a:t> </a:t>
            </a:r>
            <a:r>
              <a:rPr lang="en-US" sz="2800" b="1" dirty="0" err="1" smtClean="0"/>
              <a:t>Satsang</a:t>
            </a:r>
            <a:r>
              <a:rPr lang="en-US" sz="2800" b="1" dirty="0" smtClean="0"/>
              <a:t> with its headquarters at </a:t>
            </a:r>
            <a:r>
              <a:rPr lang="en-US" sz="2800" b="1" dirty="0" err="1" smtClean="0"/>
              <a:t>Sawan</a:t>
            </a:r>
            <a:r>
              <a:rPr lang="en-US" sz="2800" b="1" dirty="0" smtClean="0"/>
              <a:t> Ashram.</a:t>
            </a:r>
          </a:p>
          <a:p>
            <a:endParaRPr lang="en-US" sz="2400" dirty="0" smtClean="0"/>
          </a:p>
          <a:p>
            <a:endParaRPr lang="en-US" dirty="0"/>
          </a:p>
        </p:txBody>
      </p:sp>
    </p:spTree>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660033"/>
                </a:solidFill>
              </a:rPr>
              <a:t>ACKNOWLEDGEMENTS</a:t>
            </a:r>
            <a:r>
              <a:rPr lang="en-US" sz="4000" dirty="0" smtClean="0"/>
              <a:t> </a:t>
            </a:r>
            <a:endParaRPr lang="en-US" sz="4000" dirty="0"/>
          </a:p>
        </p:txBody>
      </p:sp>
      <p:sp>
        <p:nvSpPr>
          <p:cNvPr id="3" name="Content Placeholder 2"/>
          <p:cNvSpPr>
            <a:spLocks noGrp="1"/>
          </p:cNvSpPr>
          <p:nvPr>
            <p:ph idx="1"/>
          </p:nvPr>
        </p:nvSpPr>
        <p:spPr/>
        <p:txBody>
          <a:bodyPr>
            <a:noAutofit/>
          </a:bodyPr>
          <a:lstStyle/>
          <a:p>
            <a:r>
              <a:rPr lang="en-US" sz="2800" b="1" dirty="0" smtClean="0"/>
              <a:t>Robin Murphy thanks everyone who has participated in publishing the book.</a:t>
            </a:r>
          </a:p>
          <a:p>
            <a:pPr>
              <a:buNone/>
            </a:pPr>
            <a:endParaRPr lang="en-US" sz="2800" b="1" dirty="0" smtClean="0"/>
          </a:p>
          <a:p>
            <a:r>
              <a:rPr lang="en-US" sz="2800" b="1" dirty="0" smtClean="0"/>
              <a:t>Special thanks are offered to </a:t>
            </a:r>
            <a:r>
              <a:rPr lang="en-US" sz="2800" b="1" dirty="0" err="1" smtClean="0"/>
              <a:t>Kachina</a:t>
            </a:r>
            <a:r>
              <a:rPr lang="en-US" sz="2800" b="1" dirty="0" smtClean="0"/>
              <a:t> </a:t>
            </a:r>
            <a:r>
              <a:rPr lang="en-US" sz="2800" b="1" dirty="0" err="1" smtClean="0"/>
              <a:t>Domenick</a:t>
            </a:r>
            <a:r>
              <a:rPr lang="en-US" sz="2800" b="1" dirty="0" smtClean="0"/>
              <a:t>, </a:t>
            </a:r>
            <a:r>
              <a:rPr lang="en-US" sz="2800" b="1" dirty="0" err="1" smtClean="0"/>
              <a:t>prema</a:t>
            </a:r>
            <a:r>
              <a:rPr lang="en-US" sz="2800" b="1" dirty="0" smtClean="0"/>
              <a:t> </a:t>
            </a:r>
            <a:r>
              <a:rPr lang="en-US" sz="2800" b="1" dirty="0" err="1" smtClean="0"/>
              <a:t>Khemka</a:t>
            </a:r>
            <a:r>
              <a:rPr lang="en-US" sz="2800" b="1" dirty="0" smtClean="0"/>
              <a:t> , Houston Johnson, </a:t>
            </a:r>
            <a:r>
              <a:rPr lang="en-US" sz="2800" b="1" dirty="0" err="1" smtClean="0"/>
              <a:t>Rosko</a:t>
            </a:r>
            <a:r>
              <a:rPr lang="en-US" sz="2800" b="1" dirty="0" smtClean="0"/>
              <a:t> </a:t>
            </a:r>
            <a:r>
              <a:rPr lang="en-US" sz="2800" b="1" dirty="0" err="1" smtClean="0"/>
              <a:t>Rossoff</a:t>
            </a:r>
            <a:r>
              <a:rPr lang="en-US" sz="2800" b="1" dirty="0" smtClean="0"/>
              <a:t>, Marcus Fernandez, </a:t>
            </a:r>
            <a:r>
              <a:rPr lang="en-US" sz="2800" b="1" dirty="0" err="1" smtClean="0"/>
              <a:t>Dipali</a:t>
            </a:r>
            <a:r>
              <a:rPr lang="en-US" sz="2800" b="1" dirty="0" smtClean="0"/>
              <a:t> Nanda, </a:t>
            </a:r>
            <a:r>
              <a:rPr lang="en-US" sz="2800" b="1" dirty="0" err="1" smtClean="0"/>
              <a:t>Cheyanne</a:t>
            </a:r>
            <a:r>
              <a:rPr lang="en-US" sz="2800" b="1" dirty="0" smtClean="0"/>
              <a:t> West, </a:t>
            </a:r>
            <a:r>
              <a:rPr lang="en-US" sz="2800" b="1" dirty="0" err="1" smtClean="0"/>
              <a:t>Kuldeep</a:t>
            </a:r>
            <a:r>
              <a:rPr lang="en-US" sz="2800" b="1" dirty="0" smtClean="0"/>
              <a:t> Jain, Shan Roy, P. </a:t>
            </a:r>
            <a:r>
              <a:rPr lang="en-US" sz="2800" b="1" dirty="0" err="1" smtClean="0"/>
              <a:t>Sivaraman</a:t>
            </a:r>
            <a:r>
              <a:rPr lang="en-US" sz="2800" b="1" dirty="0" smtClean="0"/>
              <a:t>, </a:t>
            </a:r>
            <a:r>
              <a:rPr lang="en-US" sz="2800" b="1" dirty="0" err="1" smtClean="0"/>
              <a:t>Shashi</a:t>
            </a:r>
            <a:r>
              <a:rPr lang="en-US" sz="2800" b="1" dirty="0" smtClean="0"/>
              <a:t> Kant </a:t>
            </a:r>
            <a:r>
              <a:rPr lang="en-US" sz="2800" b="1" dirty="0" err="1" smtClean="0"/>
              <a:t>Tiwari</a:t>
            </a:r>
            <a:r>
              <a:rPr lang="en-US" sz="2800" b="1" dirty="0" smtClean="0"/>
              <a:t>, Rita </a:t>
            </a:r>
            <a:r>
              <a:rPr lang="en-US" sz="2800" b="1" dirty="0" err="1" smtClean="0"/>
              <a:t>Chakraborty</a:t>
            </a:r>
            <a:r>
              <a:rPr lang="en-US" sz="2800" b="1" dirty="0" smtClean="0"/>
              <a:t>, </a:t>
            </a:r>
            <a:r>
              <a:rPr lang="en-US" sz="2800" b="1" dirty="0" err="1" smtClean="0"/>
              <a:t>Vishpala</a:t>
            </a:r>
            <a:r>
              <a:rPr lang="en-US" sz="2800" b="1" dirty="0" smtClean="0"/>
              <a:t> </a:t>
            </a:r>
            <a:r>
              <a:rPr lang="en-US" sz="2800" b="1" dirty="0" err="1" smtClean="0"/>
              <a:t>Parthasarathy</a:t>
            </a:r>
            <a:r>
              <a:rPr lang="en-US" sz="2800" b="1" dirty="0" smtClean="0"/>
              <a:t>, Rama </a:t>
            </a:r>
            <a:r>
              <a:rPr lang="en-US" sz="2800" b="1" dirty="0" err="1" smtClean="0"/>
              <a:t>Hariharan</a:t>
            </a:r>
            <a:r>
              <a:rPr lang="en-US" sz="2800" b="1" dirty="0" smtClean="0"/>
              <a:t>, Alexander Yuan, Verna Murphy, </a:t>
            </a:r>
            <a:r>
              <a:rPr lang="en-US" sz="2800" b="1" dirty="0" err="1" smtClean="0"/>
              <a:t>Rajendar</a:t>
            </a:r>
            <a:r>
              <a:rPr lang="en-US" sz="2800" b="1" dirty="0" smtClean="0"/>
              <a:t> Singh, Homoeopathic students, Qigong students</a:t>
            </a:r>
            <a:r>
              <a:rPr lang="en-US" sz="2800" b="1" u="sng" dirty="0" smtClean="0"/>
              <a:t> </a:t>
            </a:r>
            <a:endParaRPr lang="en-US" sz="2800" b="1" dirty="0"/>
          </a:p>
        </p:txBody>
      </p:sp>
    </p:spTree>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660033"/>
                </a:solidFill>
              </a:rPr>
              <a:t>PUBLISHER’S NOTE </a:t>
            </a:r>
            <a:endParaRPr lang="en-US" sz="4000" b="1" dirty="0">
              <a:solidFill>
                <a:srgbClr val="660033"/>
              </a:solidFill>
            </a:endParaRPr>
          </a:p>
        </p:txBody>
      </p:sp>
      <p:sp>
        <p:nvSpPr>
          <p:cNvPr id="3" name="Content Placeholder 2"/>
          <p:cNvSpPr>
            <a:spLocks noGrp="1"/>
          </p:cNvSpPr>
          <p:nvPr>
            <p:ph idx="1"/>
          </p:nvPr>
        </p:nvSpPr>
        <p:spPr>
          <a:xfrm>
            <a:off x="457200" y="1981200"/>
            <a:ext cx="8229600" cy="4419600"/>
          </a:xfrm>
        </p:spPr>
        <p:txBody>
          <a:bodyPr/>
          <a:lstStyle/>
          <a:p>
            <a:r>
              <a:rPr lang="en-US" b="1" dirty="0" smtClean="0"/>
              <a:t>Publisher’s note by </a:t>
            </a:r>
            <a:r>
              <a:rPr lang="en-US" b="1" dirty="0" err="1" smtClean="0"/>
              <a:t>Kuldeep</a:t>
            </a:r>
            <a:r>
              <a:rPr lang="en-US" b="1" dirty="0" smtClean="0"/>
              <a:t> Jain</a:t>
            </a:r>
          </a:p>
          <a:p>
            <a:pPr>
              <a:buNone/>
            </a:pPr>
            <a:endParaRPr lang="en-US" b="1" dirty="0" smtClean="0"/>
          </a:p>
          <a:p>
            <a:r>
              <a:rPr lang="en-US" b="1" dirty="0" smtClean="0"/>
              <a:t>This is  a revised edition of Homoeopathic Medical Repertory which is  already been popularized as Homoeopathic clinical Repertory. </a:t>
            </a:r>
            <a:endParaRPr lang="en-US" b="1" dirty="0"/>
          </a:p>
        </p:txBody>
      </p:sp>
    </p:spTree>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660033"/>
                </a:solidFill>
              </a:rPr>
              <a:t>PREFACE TO THE THIRD EDITION </a:t>
            </a:r>
            <a:endParaRPr lang="en-US" sz="4000" b="1" dirty="0">
              <a:solidFill>
                <a:srgbClr val="660033"/>
              </a:solidFill>
            </a:endParaRPr>
          </a:p>
        </p:txBody>
      </p:sp>
      <p:sp>
        <p:nvSpPr>
          <p:cNvPr id="3" name="Content Placeholder 2"/>
          <p:cNvSpPr>
            <a:spLocks noGrp="1"/>
          </p:cNvSpPr>
          <p:nvPr>
            <p:ph idx="1"/>
          </p:nvPr>
        </p:nvSpPr>
        <p:spPr/>
        <p:txBody>
          <a:bodyPr/>
          <a:lstStyle/>
          <a:p>
            <a:r>
              <a:rPr lang="en-US" sz="2400" b="1" dirty="0" smtClean="0"/>
              <a:t>Preface is written by Robin Murphy N D on August 15 , 2009 from Blacksburg, </a:t>
            </a:r>
            <a:r>
              <a:rPr lang="en-US" sz="2400" b="1" dirty="0" err="1" smtClean="0"/>
              <a:t>virginia</a:t>
            </a:r>
            <a:r>
              <a:rPr lang="en-US" sz="2400" b="1" dirty="0" smtClean="0"/>
              <a:t> ,USA</a:t>
            </a:r>
          </a:p>
          <a:p>
            <a:pPr>
              <a:buNone/>
            </a:pPr>
            <a:endParaRPr lang="en-US" sz="2400" b="1" dirty="0" smtClean="0"/>
          </a:p>
          <a:p>
            <a:pPr>
              <a:buNone/>
            </a:pPr>
            <a:r>
              <a:rPr lang="en-US" sz="2800" b="1" u="sng" dirty="0" smtClean="0">
                <a:solidFill>
                  <a:srgbClr val="002060"/>
                </a:solidFill>
              </a:rPr>
              <a:t>Attempt is made to upgrade second edition by :</a:t>
            </a:r>
          </a:p>
          <a:p>
            <a:pPr>
              <a:buNone/>
            </a:pPr>
            <a:endParaRPr lang="en-US" sz="2400" b="1" u="sng" dirty="0" smtClean="0"/>
          </a:p>
          <a:p>
            <a:pPr lvl="0"/>
            <a:r>
              <a:rPr lang="en-US" sz="2400" b="1" u="sng" dirty="0" smtClean="0"/>
              <a:t>Modern terminologies &amp; cross references are added</a:t>
            </a:r>
            <a:endParaRPr lang="en-US" sz="2400" b="1" dirty="0" smtClean="0"/>
          </a:p>
          <a:p>
            <a:pPr lvl="0"/>
            <a:r>
              <a:rPr lang="en-US" sz="2400" b="1" u="sng" dirty="0" smtClean="0"/>
              <a:t>Errors were corrected</a:t>
            </a:r>
            <a:endParaRPr lang="en-US" sz="2400" b="1" dirty="0" smtClean="0"/>
          </a:p>
          <a:p>
            <a:pPr lvl="0"/>
            <a:r>
              <a:rPr lang="en-US" sz="2400" b="1" u="sng" dirty="0" smtClean="0"/>
              <a:t>Additions from Reliable sources</a:t>
            </a:r>
            <a:endParaRPr lang="en-US" sz="2400" b="1" dirty="0" smtClean="0"/>
          </a:p>
          <a:p>
            <a:pPr lvl="0"/>
            <a:r>
              <a:rPr lang="en-US" sz="2400" b="1" u="sng" dirty="0" smtClean="0"/>
              <a:t>Addition of clinical information relevant to modern Homoeopathic practice</a:t>
            </a:r>
            <a:endParaRPr lang="en-US" sz="2400" b="1" dirty="0" smtClean="0"/>
          </a:p>
          <a:p>
            <a:pPr>
              <a:buNone/>
            </a:pPr>
            <a:endParaRPr lang="en-US" sz="2400" dirty="0" smtClean="0"/>
          </a:p>
          <a:p>
            <a:pPr>
              <a:buNone/>
            </a:pPr>
            <a:endParaRPr lang="en-US" dirty="0"/>
          </a:p>
        </p:txBody>
      </p:sp>
    </p:spTree>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solidFill>
                  <a:srgbClr val="660033"/>
                </a:solidFill>
              </a:rPr>
              <a:t>FEATURES OF HOMOEOPATHIC MEDICAL REPERTORY THIRD EDITION </a:t>
            </a:r>
            <a:endParaRPr lang="en-US" sz="4000" b="1" dirty="0">
              <a:solidFill>
                <a:srgbClr val="660033"/>
              </a:solidFill>
            </a:endParaRPr>
          </a:p>
        </p:txBody>
      </p:sp>
      <p:sp>
        <p:nvSpPr>
          <p:cNvPr id="3" name="Content Placeholder 2"/>
          <p:cNvSpPr>
            <a:spLocks noGrp="1"/>
          </p:cNvSpPr>
          <p:nvPr>
            <p:ph idx="1"/>
          </p:nvPr>
        </p:nvSpPr>
        <p:spPr>
          <a:xfrm>
            <a:off x="457200" y="1905000"/>
            <a:ext cx="8229600" cy="4495800"/>
          </a:xfrm>
        </p:spPr>
        <p:txBody>
          <a:bodyPr/>
          <a:lstStyle/>
          <a:p>
            <a:pPr lvl="0"/>
            <a:r>
              <a:rPr lang="en-US" sz="2800" b="1" dirty="0" smtClean="0"/>
              <a:t>74 chapters</a:t>
            </a:r>
          </a:p>
          <a:p>
            <a:pPr lvl="0"/>
            <a:r>
              <a:rPr lang="en-US" sz="2800" b="1" dirty="0" smtClean="0"/>
              <a:t>Modern Terminology &amp; diseases</a:t>
            </a:r>
          </a:p>
          <a:p>
            <a:pPr lvl="0"/>
            <a:r>
              <a:rPr lang="en-US" sz="2800" b="1" dirty="0" smtClean="0"/>
              <a:t>Consistent alphabetical  formatting of chapters, rubrics, </a:t>
            </a:r>
            <a:r>
              <a:rPr lang="en-US" sz="2800" b="1" dirty="0" err="1" smtClean="0"/>
              <a:t>subrubrics</a:t>
            </a:r>
            <a:endParaRPr lang="en-US" sz="2800" b="1" dirty="0" smtClean="0"/>
          </a:p>
          <a:p>
            <a:pPr lvl="0"/>
            <a:r>
              <a:rPr lang="en-US" sz="2800" b="1" dirty="0" smtClean="0"/>
              <a:t>20,000 new Rubrics</a:t>
            </a:r>
          </a:p>
          <a:p>
            <a:pPr lvl="0"/>
            <a:r>
              <a:rPr lang="en-US" sz="2800" b="1" dirty="0" smtClean="0"/>
              <a:t>More than 100000 new additions &amp; updates</a:t>
            </a:r>
          </a:p>
          <a:p>
            <a:pPr lvl="0"/>
            <a:r>
              <a:rPr lang="en-US" sz="2800" b="1" dirty="0" smtClean="0"/>
              <a:t>Small light weight book </a:t>
            </a:r>
          </a:p>
          <a:p>
            <a:endParaRPr lang="en-US" dirty="0"/>
          </a:p>
        </p:txBody>
      </p:sp>
    </p:spTree>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TotalTime>
  <Words>1441</Words>
  <Application>Microsoft Office PowerPoint</Application>
  <PresentationFormat>On-screen Show (4:3)</PresentationFormat>
  <Paragraphs>306</Paragraphs>
  <Slides>49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Algerian</vt:lpstr>
      <vt:lpstr>Arial</vt:lpstr>
      <vt:lpstr>Arial Rounded MT Bold</vt:lpstr>
      <vt:lpstr>Bernard MT Condensed</vt:lpstr>
      <vt:lpstr>Calibri</vt:lpstr>
      <vt:lpstr>Times New Roman</vt:lpstr>
      <vt:lpstr>Office Theme</vt:lpstr>
      <vt:lpstr>HOMOEOPATHIC MEDICAL REPERTORY A Modern Alphabetical and Practical Repertory By Robin Murphy</vt:lpstr>
      <vt:lpstr>ROBIN MURPHY, ND </vt:lpstr>
      <vt:lpstr> </vt:lpstr>
      <vt:lpstr>CONTENTS </vt:lpstr>
      <vt:lpstr>SANT KIRPAL SINGH </vt:lpstr>
      <vt:lpstr>ACKNOWLEDGEMENTS </vt:lpstr>
      <vt:lpstr>PUBLISHER’S NOTE </vt:lpstr>
      <vt:lpstr>PREFACE TO THE THIRD EDITION </vt:lpstr>
      <vt:lpstr>FEATURES OF HOMOEOPATHIC MEDICAL REPERTORY THIRD EDITION </vt:lpstr>
      <vt:lpstr>REVISED EDITION</vt:lpstr>
      <vt:lpstr>MEDICAL REPERTORY STRUCTURE </vt:lpstr>
      <vt:lpstr>PAGE HEADERS </vt:lpstr>
      <vt:lpstr>REMEDY GRADING</vt:lpstr>
      <vt:lpstr>MEDICAL REPERTORY CHAPTERS  There are 74 chapters arranged in alphabetical order</vt:lpstr>
      <vt:lpstr>PowerPoint Presentation</vt:lpstr>
      <vt:lpstr>PowerPoint Presentation</vt:lpstr>
      <vt:lpstr>PowerPoint Presentation</vt:lpstr>
      <vt:lpstr> </vt:lpstr>
      <vt:lpstr>NEW CHAPTERS </vt:lpstr>
      <vt:lpstr>NEW CLINICAL CHAPTER </vt:lpstr>
      <vt:lpstr>NEW RUBRICS &amp; ADDITIONS </vt:lpstr>
      <vt:lpstr>HOMOEOPATHIC REFERENCES</vt:lpstr>
      <vt:lpstr>HOMOEOPATHIC REMEDY LIST </vt:lpstr>
      <vt:lpstr>WORD INDEX </vt:lpstr>
      <vt:lpstr>ABBREVIATIONS</vt:lpstr>
      <vt:lpstr>INTRODUCTION </vt:lpstr>
      <vt:lpstr>COMMON REPERTORY SCHEMES</vt:lpstr>
      <vt:lpstr>HAHNEMANNIAN SCHEMA  </vt:lpstr>
      <vt:lpstr>KENT’S REPERTORY  </vt:lpstr>
      <vt:lpstr>VIEW OF T F ALLEN </vt:lpstr>
      <vt:lpstr>NATURAL HIERARCHY USED FOR CASE ANALYSIS </vt:lpstr>
      <vt:lpstr>PowerPoint Presentation</vt:lpstr>
      <vt:lpstr>THE ALPHABETICAL FORMAT </vt:lpstr>
      <vt:lpstr>PowerPoint Presentation</vt:lpstr>
      <vt:lpstr> LANGUAGE OF THE HOMOEOPATHIC MEDICAL REPERTORY </vt:lpstr>
      <vt:lpstr>FORMATTING &amp; GRADING OF REMEDIES </vt:lpstr>
      <vt:lpstr>OTHER CRITERIA FOR GRADATIONS </vt:lpstr>
      <vt:lpstr>CLINICAL &amp;PATHOLOGICAL RUBRICS  The sources of rubrics in Repertory are </vt:lpstr>
      <vt:lpstr>PowerPoint Presentation</vt:lpstr>
      <vt:lpstr>Murphy’s Repertory can be used in following cases</vt:lpstr>
      <vt:lpstr>TABLE OF CONTENTS </vt:lpstr>
      <vt:lpstr>CHAPTERS </vt:lpstr>
      <vt:lpstr>PowerPoint Presentation</vt:lpstr>
      <vt:lpstr>HOMOEOPATHIC REFERENCES </vt:lpstr>
      <vt:lpstr>HOMOEOPATHIC REMEDIES LIST </vt:lpstr>
      <vt:lpstr>WORD INDEX </vt:lpstr>
      <vt:lpstr>MERITS </vt:lpstr>
      <vt:lpstr>DEMERITS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HOMOEOPATHIC MEDICAL REPERTORY A Modern Alphabetical and Practical Repertory  By Robin Murphy</dc:title>
  <dc:creator>hushiyar</dc:creator>
  <cp:lastModifiedBy>Admin</cp:lastModifiedBy>
  <cp:revision>45</cp:revision>
  <dcterms:created xsi:type="dcterms:W3CDTF">2015-01-03T05:08:02Z</dcterms:created>
  <dcterms:modified xsi:type="dcterms:W3CDTF">2019-12-28T07:06:40Z</dcterms:modified>
</cp:coreProperties>
</file>